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472" r:id="rId2"/>
    <p:sldId id="362" r:id="rId3"/>
    <p:sldId id="436" r:id="rId4"/>
    <p:sldId id="495" r:id="rId5"/>
    <p:sldId id="484" r:id="rId6"/>
    <p:sldId id="416" r:id="rId7"/>
    <p:sldId id="487" r:id="rId8"/>
    <p:sldId id="257" r:id="rId9"/>
    <p:sldId id="401" r:id="rId10"/>
    <p:sldId id="323" r:id="rId11"/>
    <p:sldId id="333" r:id="rId12"/>
    <p:sldId id="439" r:id="rId13"/>
    <p:sldId id="442" r:id="rId14"/>
    <p:sldId id="337" r:id="rId15"/>
    <p:sldId id="443" r:id="rId16"/>
    <p:sldId id="402" r:id="rId17"/>
    <p:sldId id="403" r:id="rId18"/>
    <p:sldId id="410" r:id="rId19"/>
    <p:sldId id="415" r:id="rId20"/>
    <p:sldId id="434" r:id="rId21"/>
    <p:sldId id="260" r:id="rId22"/>
    <p:sldId id="409" r:id="rId23"/>
    <p:sldId id="449" r:id="rId24"/>
    <p:sldId id="307" r:id="rId25"/>
    <p:sldId id="451" r:id="rId26"/>
    <p:sldId id="483" r:id="rId27"/>
    <p:sldId id="482" r:id="rId28"/>
    <p:sldId id="492" r:id="rId29"/>
    <p:sldId id="493" r:id="rId30"/>
    <p:sldId id="284" r:id="rId31"/>
    <p:sldId id="464" r:id="rId32"/>
    <p:sldId id="475" r:id="rId33"/>
    <p:sldId id="480" r:id="rId34"/>
    <p:sldId id="314" r:id="rId35"/>
    <p:sldId id="476" r:id="rId36"/>
    <p:sldId id="427" r:id="rId37"/>
    <p:sldId id="426" r:id="rId38"/>
    <p:sldId id="459" r:id="rId39"/>
    <p:sldId id="258" r:id="rId40"/>
    <p:sldId id="474" r:id="rId41"/>
    <p:sldId id="259" r:id="rId42"/>
    <p:sldId id="477" r:id="rId43"/>
    <p:sldId id="378" r:id="rId44"/>
    <p:sldId id="466" r:id="rId45"/>
    <p:sldId id="470" r:id="rId46"/>
    <p:sldId id="460" r:id="rId47"/>
    <p:sldId id="261" r:id="rId48"/>
    <p:sldId id="262" r:id="rId49"/>
    <p:sldId id="264" r:id="rId50"/>
    <p:sldId id="265" r:id="rId51"/>
    <p:sldId id="266" r:id="rId52"/>
    <p:sldId id="469" r:id="rId53"/>
    <p:sldId id="267" r:id="rId54"/>
    <p:sldId id="268" r:id="rId55"/>
    <p:sldId id="269" r:id="rId56"/>
    <p:sldId id="272" r:id="rId57"/>
    <p:sldId id="273" r:id="rId58"/>
    <p:sldId id="447" r:id="rId59"/>
    <p:sldId id="263" r:id="rId60"/>
    <p:sldId id="457" r:id="rId61"/>
    <p:sldId id="384" r:id="rId62"/>
    <p:sldId id="390" r:id="rId63"/>
    <p:sldId id="298" r:id="rId64"/>
    <p:sldId id="339" r:id="rId65"/>
    <p:sldId id="467" r:id="rId66"/>
    <p:sldId id="468" r:id="rId67"/>
    <p:sldId id="292" r:id="rId68"/>
    <p:sldId id="293" r:id="rId69"/>
    <p:sldId id="496" r:id="rId70"/>
    <p:sldId id="356"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6"/>
    <p:restoredTop sz="94604"/>
  </p:normalViewPr>
  <p:slideViewPr>
    <p:cSldViewPr snapToGrid="0" snapToObjects="1">
      <p:cViewPr varScale="1">
        <p:scale>
          <a:sx n="131" d="100"/>
          <a:sy n="131" d="100"/>
        </p:scale>
        <p:origin x="3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jaan\Desktop\presentation%20for%20dr.%20tariq%20khan\Dr.%20Tariq%20khan%20updat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3.53633577722898E-2"/>
          <c:y val="3.0947016359829001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Bike Riders Helmet Use</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0-187E-634D-9299-9D04B3270626}"/>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1-187E-634D-9299-9D04B3270626}"/>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2-187E-634D-9299-9D04B3270626}"/>
              </c:ext>
            </c:extLst>
          </c:dPt>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Sheet1!$A$2:$A$4</c:f>
              <c:strCache>
                <c:ptCount val="3"/>
                <c:pt idx="0">
                  <c:v>Helmet </c:v>
                </c:pt>
                <c:pt idx="1">
                  <c:v>No Helmet</c:v>
                </c:pt>
                <c:pt idx="2">
                  <c:v>Unknown</c:v>
                </c:pt>
              </c:strCache>
            </c:strRef>
          </c:cat>
          <c:val>
            <c:numRef>
              <c:f>Sheet1!$B$2:$B$4</c:f>
              <c:numCache>
                <c:formatCode>General</c:formatCode>
                <c:ptCount val="3"/>
                <c:pt idx="0">
                  <c:v>7</c:v>
                </c:pt>
                <c:pt idx="1">
                  <c:v>63</c:v>
                </c:pt>
                <c:pt idx="2">
                  <c:v>30</c:v>
                </c:pt>
              </c:numCache>
            </c:numRef>
          </c:val>
          <c:extLst>
            <c:ext xmlns:c16="http://schemas.microsoft.com/office/drawing/2014/chart" uri="{C3380CC4-5D6E-409C-BE32-E72D297353CC}">
              <c16:uniqueId val="{00000000-89ED-4146-826B-B052D1D950BF}"/>
            </c:ext>
          </c:extLst>
        </c:ser>
        <c:dLbls>
          <c:showLegendKey val="0"/>
          <c:showVal val="0"/>
          <c:showCatName val="0"/>
          <c:showSerName val="0"/>
          <c:showPercent val="0"/>
          <c:showBubbleSize val="0"/>
          <c:showLeaderLines val="0"/>
        </c:dLbls>
      </c:pie3DChart>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11676206142191"/>
          <c:y val="0"/>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Seat Belt Use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0-4555-D140-9528-9F11033BC36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4555-D140-9528-9F11033BC36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4555-D140-9528-9F11033BC36F}"/>
              </c:ext>
            </c:extLst>
          </c:dPt>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Sheet1!$A$2:$A$4</c:f>
              <c:strCache>
                <c:ptCount val="3"/>
                <c:pt idx="0">
                  <c:v>Seat Belt Used</c:v>
                </c:pt>
                <c:pt idx="1">
                  <c:v>No Seat Belt</c:v>
                </c:pt>
                <c:pt idx="2">
                  <c:v>Unknown</c:v>
                </c:pt>
              </c:strCache>
            </c:strRef>
          </c:cat>
          <c:val>
            <c:numRef>
              <c:f>Sheet1!$B$2:$B$4</c:f>
              <c:numCache>
                <c:formatCode>General</c:formatCode>
                <c:ptCount val="3"/>
                <c:pt idx="0">
                  <c:v>13</c:v>
                </c:pt>
                <c:pt idx="1">
                  <c:v>60</c:v>
                </c:pt>
                <c:pt idx="2">
                  <c:v>27</c:v>
                </c:pt>
              </c:numCache>
            </c:numRef>
          </c:val>
          <c:extLst>
            <c:ext xmlns:c16="http://schemas.microsoft.com/office/drawing/2014/chart" uri="{C3380CC4-5D6E-409C-BE32-E72D297353CC}">
              <c16:uniqueId val="{00000000-C1F5-4480-BADD-2E8EDFC72C05}"/>
            </c:ext>
          </c:extLst>
        </c:ser>
        <c:dLbls>
          <c:showLegendKey val="0"/>
          <c:showVal val="1"/>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barChart>
        <c:barDir val="col"/>
        <c:grouping val="clustered"/>
        <c:varyColors val="0"/>
        <c:ser>
          <c:idx val="0"/>
          <c:order val="0"/>
          <c:invertIfNegative val="0"/>
          <c:dLbls>
            <c:dLbl>
              <c:idx val="0"/>
              <c:layout>
                <c:manualLayout>
                  <c:x val="1.46198830409357E-3"/>
                  <c:y val="7.63888888888888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83-3F45-8F01-457751D93A8D}"/>
                </c:ext>
              </c:extLst>
            </c:dLbl>
            <c:dLbl>
              <c:idx val="1"/>
              <c:layout>
                <c:manualLayout>
                  <c:x val="-7.3099415204678402E-3"/>
                  <c:y val="5.5555555555555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83-3F45-8F01-457751D93A8D}"/>
                </c:ext>
              </c:extLst>
            </c:dLbl>
            <c:dLbl>
              <c:idx val="2"/>
              <c:layout>
                <c:manualLayout>
                  <c:x val="4.3859649122806998E-3"/>
                  <c:y val="8.33333333333333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C83-3F45-8F01-457751D93A8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'Duration Since Surgery'!$A$3:$A$5</c:f>
              <c:strCache>
                <c:ptCount val="3"/>
                <c:pt idx="0">
                  <c:v>0-12 Hours</c:v>
                </c:pt>
                <c:pt idx="1">
                  <c:v>13-24 Hours</c:v>
                </c:pt>
                <c:pt idx="2">
                  <c:v>More than 24 Hours</c:v>
                </c:pt>
              </c:strCache>
            </c:strRef>
          </c:cat>
          <c:val>
            <c:numRef>
              <c:f>'Duration Since Surgery'!$B$3:$B$5</c:f>
              <c:numCache>
                <c:formatCode>General</c:formatCode>
                <c:ptCount val="3"/>
                <c:pt idx="0">
                  <c:v>88</c:v>
                </c:pt>
                <c:pt idx="1">
                  <c:v>198</c:v>
                </c:pt>
                <c:pt idx="2">
                  <c:v>439</c:v>
                </c:pt>
              </c:numCache>
            </c:numRef>
          </c:val>
          <c:extLst>
            <c:ext xmlns:c16="http://schemas.microsoft.com/office/drawing/2014/chart" uri="{C3380CC4-5D6E-409C-BE32-E72D297353CC}">
              <c16:uniqueId val="{00000003-6C83-3F45-8F01-457751D93A8D}"/>
            </c:ext>
          </c:extLst>
        </c:ser>
        <c:dLbls>
          <c:showLegendKey val="0"/>
          <c:showVal val="0"/>
          <c:showCatName val="0"/>
          <c:showSerName val="0"/>
          <c:showPercent val="0"/>
          <c:showBubbleSize val="0"/>
        </c:dLbls>
        <c:gapWidth val="150"/>
        <c:axId val="903413064"/>
        <c:axId val="1197330296"/>
      </c:barChart>
      <c:catAx>
        <c:axId val="903413064"/>
        <c:scaling>
          <c:orientation val="minMax"/>
        </c:scaling>
        <c:delete val="0"/>
        <c:axPos val="b"/>
        <c:numFmt formatCode="General" sourceLinked="0"/>
        <c:majorTickMark val="out"/>
        <c:minorTickMark val="none"/>
        <c:tickLblPos val="nextTo"/>
        <c:crossAx val="1197330296"/>
        <c:crosses val="autoZero"/>
        <c:auto val="1"/>
        <c:lblAlgn val="ctr"/>
        <c:lblOffset val="100"/>
        <c:noMultiLvlLbl val="0"/>
      </c:catAx>
      <c:valAx>
        <c:axId val="1197330296"/>
        <c:scaling>
          <c:orientation val="minMax"/>
        </c:scaling>
        <c:delete val="0"/>
        <c:axPos val="l"/>
        <c:majorGridlines/>
        <c:numFmt formatCode="General" sourceLinked="1"/>
        <c:majorTickMark val="out"/>
        <c:minorTickMark val="none"/>
        <c:tickLblPos val="nextTo"/>
        <c:crossAx val="903413064"/>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FC9D33-A78E-4684-8738-85C18B10DDF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FF240A0-3B35-46CC-A293-1664A92DE20E}">
      <dgm:prSet/>
      <dgm:spPr/>
      <dgm:t>
        <a:bodyPr/>
        <a:lstStyle/>
        <a:p>
          <a:r>
            <a:rPr lang="en-US"/>
            <a:t>LEVEL 2 A EVIDENCE THAT </a:t>
          </a:r>
        </a:p>
      </dgm:t>
    </dgm:pt>
    <dgm:pt modelId="{E230C7F4-0AD2-4CCE-A0FD-4ECC7BB618D8}" type="parTrans" cxnId="{DF59010A-1F25-4FC1-9FD5-DEAC605D32CE}">
      <dgm:prSet/>
      <dgm:spPr/>
      <dgm:t>
        <a:bodyPr/>
        <a:lstStyle/>
        <a:p>
          <a:endParaRPr lang="en-US"/>
        </a:p>
      </dgm:t>
    </dgm:pt>
    <dgm:pt modelId="{389B8CF6-5C3B-40C9-8691-8B4E25087FDE}" type="sibTrans" cxnId="{DF59010A-1F25-4FC1-9FD5-DEAC605D32CE}">
      <dgm:prSet/>
      <dgm:spPr/>
      <dgm:t>
        <a:bodyPr/>
        <a:lstStyle/>
        <a:p>
          <a:endParaRPr lang="en-US"/>
        </a:p>
      </dgm:t>
    </dgm:pt>
    <dgm:pt modelId="{A57B80E4-0E10-437B-ADC7-9851E851B36C}">
      <dgm:prSet/>
      <dgm:spPr/>
      <dgm:t>
        <a:bodyPr/>
        <a:lstStyle/>
        <a:p>
          <a:r>
            <a:rPr lang="en-US"/>
            <a:t>BIFRONTAL DC HAS BEEN SHOWN TO REDUCE ICP AND STAY IN ICU </a:t>
          </a:r>
        </a:p>
      </dgm:t>
    </dgm:pt>
    <dgm:pt modelId="{7CE22754-B9A1-4F16-A20B-A879F375EE8F}" type="parTrans" cxnId="{E1D7E13E-D85D-48B6-997A-CDEBEC6C9579}">
      <dgm:prSet/>
      <dgm:spPr/>
      <dgm:t>
        <a:bodyPr/>
        <a:lstStyle/>
        <a:p>
          <a:endParaRPr lang="en-US"/>
        </a:p>
      </dgm:t>
    </dgm:pt>
    <dgm:pt modelId="{9DBCAAF4-275F-46BB-AB36-93D2BE06112D}" type="sibTrans" cxnId="{E1D7E13E-D85D-48B6-997A-CDEBEC6C9579}">
      <dgm:prSet/>
      <dgm:spPr/>
      <dgm:t>
        <a:bodyPr/>
        <a:lstStyle/>
        <a:p>
          <a:endParaRPr lang="en-US"/>
        </a:p>
      </dgm:t>
    </dgm:pt>
    <dgm:pt modelId="{3D2F9239-4B25-450F-990F-BCDF094C3090}">
      <dgm:prSet/>
      <dgm:spPr/>
      <dgm:t>
        <a:bodyPr/>
        <a:lstStyle/>
        <a:p>
          <a:r>
            <a:rPr lang="en-US"/>
            <a:t>BUT NOT THE GOS-E OUTCOME AT SIX MONTHS </a:t>
          </a:r>
        </a:p>
      </dgm:t>
    </dgm:pt>
    <dgm:pt modelId="{E3D214FE-9B6F-470D-BD4F-E154B19095B0}" type="parTrans" cxnId="{E85CAC2A-F7CA-4480-B4D1-4514781D3090}">
      <dgm:prSet/>
      <dgm:spPr/>
      <dgm:t>
        <a:bodyPr/>
        <a:lstStyle/>
        <a:p>
          <a:endParaRPr lang="en-US"/>
        </a:p>
      </dgm:t>
    </dgm:pt>
    <dgm:pt modelId="{C03FA4CB-C72C-4D02-AB81-AD4AD6AC2ACB}" type="sibTrans" cxnId="{E85CAC2A-F7CA-4480-B4D1-4514781D3090}">
      <dgm:prSet/>
      <dgm:spPr/>
      <dgm:t>
        <a:bodyPr/>
        <a:lstStyle/>
        <a:p>
          <a:endParaRPr lang="en-US"/>
        </a:p>
      </dgm:t>
    </dgm:pt>
    <dgm:pt modelId="{8BA6538C-50C9-4DCF-A429-BE47872CF355}">
      <dgm:prSet/>
      <dgm:spPr/>
      <dgm:t>
        <a:bodyPr/>
        <a:lstStyle/>
        <a:p>
          <a:r>
            <a:rPr lang="en-US"/>
            <a:t>A LARGE FRONTOTEMPOROPARIETAL DC AT LEAST  12 BY 15 CM  FOR REDUCED MORTALITY  AND IMPROVED NEUROLOGIC OUTCOME </a:t>
          </a:r>
        </a:p>
      </dgm:t>
    </dgm:pt>
    <dgm:pt modelId="{8FC26812-746F-44AF-AFCA-297791681EDA}" type="parTrans" cxnId="{B81AF57E-3297-431D-A932-3FDF6D7EFA9C}">
      <dgm:prSet/>
      <dgm:spPr/>
      <dgm:t>
        <a:bodyPr/>
        <a:lstStyle/>
        <a:p>
          <a:endParaRPr lang="en-US"/>
        </a:p>
      </dgm:t>
    </dgm:pt>
    <dgm:pt modelId="{5E18D27F-0E9B-4FA2-BDB9-038D510D09FC}" type="sibTrans" cxnId="{B81AF57E-3297-431D-A932-3FDF6D7EFA9C}">
      <dgm:prSet/>
      <dgm:spPr/>
      <dgm:t>
        <a:bodyPr/>
        <a:lstStyle/>
        <a:p>
          <a:endParaRPr lang="en-US"/>
        </a:p>
      </dgm:t>
    </dgm:pt>
    <dgm:pt modelId="{D57F5ED4-33A5-A04D-BF3A-311A6B7DA2BC}" type="pres">
      <dgm:prSet presAssocID="{3AFC9D33-A78E-4684-8738-85C18B10DDFA}" presName="linear" presStyleCnt="0">
        <dgm:presLayoutVars>
          <dgm:animLvl val="lvl"/>
          <dgm:resizeHandles val="exact"/>
        </dgm:presLayoutVars>
      </dgm:prSet>
      <dgm:spPr/>
    </dgm:pt>
    <dgm:pt modelId="{4C3F3D37-0220-EC4A-8291-54066C70434D}" type="pres">
      <dgm:prSet presAssocID="{AFF240A0-3B35-46CC-A293-1664A92DE20E}" presName="parentText" presStyleLbl="node1" presStyleIdx="0" presStyleCnt="4">
        <dgm:presLayoutVars>
          <dgm:chMax val="0"/>
          <dgm:bulletEnabled val="1"/>
        </dgm:presLayoutVars>
      </dgm:prSet>
      <dgm:spPr/>
    </dgm:pt>
    <dgm:pt modelId="{8EF864FF-9CAF-3B44-ACE6-09F0A92E2AAA}" type="pres">
      <dgm:prSet presAssocID="{389B8CF6-5C3B-40C9-8691-8B4E25087FDE}" presName="spacer" presStyleCnt="0"/>
      <dgm:spPr/>
    </dgm:pt>
    <dgm:pt modelId="{A74FE555-EDD7-F64F-A898-CB21CFA1D598}" type="pres">
      <dgm:prSet presAssocID="{A57B80E4-0E10-437B-ADC7-9851E851B36C}" presName="parentText" presStyleLbl="node1" presStyleIdx="1" presStyleCnt="4">
        <dgm:presLayoutVars>
          <dgm:chMax val="0"/>
          <dgm:bulletEnabled val="1"/>
        </dgm:presLayoutVars>
      </dgm:prSet>
      <dgm:spPr/>
    </dgm:pt>
    <dgm:pt modelId="{44180763-A607-7847-8964-E72A5A4382C5}" type="pres">
      <dgm:prSet presAssocID="{9DBCAAF4-275F-46BB-AB36-93D2BE06112D}" presName="spacer" presStyleCnt="0"/>
      <dgm:spPr/>
    </dgm:pt>
    <dgm:pt modelId="{154F66BD-1CC3-8540-9B5E-7F6937FEA169}" type="pres">
      <dgm:prSet presAssocID="{3D2F9239-4B25-450F-990F-BCDF094C3090}" presName="parentText" presStyleLbl="node1" presStyleIdx="2" presStyleCnt="4">
        <dgm:presLayoutVars>
          <dgm:chMax val="0"/>
          <dgm:bulletEnabled val="1"/>
        </dgm:presLayoutVars>
      </dgm:prSet>
      <dgm:spPr/>
    </dgm:pt>
    <dgm:pt modelId="{60DAE554-5E89-CD44-87F6-0C4311574A1E}" type="pres">
      <dgm:prSet presAssocID="{C03FA4CB-C72C-4D02-AB81-AD4AD6AC2ACB}" presName="spacer" presStyleCnt="0"/>
      <dgm:spPr/>
    </dgm:pt>
    <dgm:pt modelId="{06E640D1-AA3E-A74B-A9E2-44EDA931ADEF}" type="pres">
      <dgm:prSet presAssocID="{8BA6538C-50C9-4DCF-A429-BE47872CF355}" presName="parentText" presStyleLbl="node1" presStyleIdx="3" presStyleCnt="4">
        <dgm:presLayoutVars>
          <dgm:chMax val="0"/>
          <dgm:bulletEnabled val="1"/>
        </dgm:presLayoutVars>
      </dgm:prSet>
      <dgm:spPr/>
    </dgm:pt>
  </dgm:ptLst>
  <dgm:cxnLst>
    <dgm:cxn modelId="{DF59010A-1F25-4FC1-9FD5-DEAC605D32CE}" srcId="{3AFC9D33-A78E-4684-8738-85C18B10DDFA}" destId="{AFF240A0-3B35-46CC-A293-1664A92DE20E}" srcOrd="0" destOrd="0" parTransId="{E230C7F4-0AD2-4CCE-A0FD-4ECC7BB618D8}" sibTransId="{389B8CF6-5C3B-40C9-8691-8B4E25087FDE}"/>
    <dgm:cxn modelId="{ED47E927-C81A-074D-8092-7F2DDFD750D9}" type="presOf" srcId="{8BA6538C-50C9-4DCF-A429-BE47872CF355}" destId="{06E640D1-AA3E-A74B-A9E2-44EDA931ADEF}" srcOrd="0" destOrd="0" presId="urn:microsoft.com/office/officeart/2005/8/layout/vList2"/>
    <dgm:cxn modelId="{E85CAC2A-F7CA-4480-B4D1-4514781D3090}" srcId="{3AFC9D33-A78E-4684-8738-85C18B10DDFA}" destId="{3D2F9239-4B25-450F-990F-BCDF094C3090}" srcOrd="2" destOrd="0" parTransId="{E3D214FE-9B6F-470D-BD4F-E154B19095B0}" sibTransId="{C03FA4CB-C72C-4D02-AB81-AD4AD6AC2ACB}"/>
    <dgm:cxn modelId="{E1D7E13E-D85D-48B6-997A-CDEBEC6C9579}" srcId="{3AFC9D33-A78E-4684-8738-85C18B10DDFA}" destId="{A57B80E4-0E10-437B-ADC7-9851E851B36C}" srcOrd="1" destOrd="0" parTransId="{7CE22754-B9A1-4F16-A20B-A879F375EE8F}" sibTransId="{9DBCAAF4-275F-46BB-AB36-93D2BE06112D}"/>
    <dgm:cxn modelId="{B81AF57E-3297-431D-A932-3FDF6D7EFA9C}" srcId="{3AFC9D33-A78E-4684-8738-85C18B10DDFA}" destId="{8BA6538C-50C9-4DCF-A429-BE47872CF355}" srcOrd="3" destOrd="0" parTransId="{8FC26812-746F-44AF-AFCA-297791681EDA}" sibTransId="{5E18D27F-0E9B-4FA2-BDB9-038D510D09FC}"/>
    <dgm:cxn modelId="{BD7561B4-6E4C-3D44-AEA2-1ABA1934424D}" type="presOf" srcId="{A57B80E4-0E10-437B-ADC7-9851E851B36C}" destId="{A74FE555-EDD7-F64F-A898-CB21CFA1D598}" srcOrd="0" destOrd="0" presId="urn:microsoft.com/office/officeart/2005/8/layout/vList2"/>
    <dgm:cxn modelId="{AD3EAEBB-9E74-FC41-99EA-DF9E834120A1}" type="presOf" srcId="{AFF240A0-3B35-46CC-A293-1664A92DE20E}" destId="{4C3F3D37-0220-EC4A-8291-54066C70434D}" srcOrd="0" destOrd="0" presId="urn:microsoft.com/office/officeart/2005/8/layout/vList2"/>
    <dgm:cxn modelId="{FCC834F3-DF3B-4545-8FA7-C1CF1D8B014F}" type="presOf" srcId="{3AFC9D33-A78E-4684-8738-85C18B10DDFA}" destId="{D57F5ED4-33A5-A04D-BF3A-311A6B7DA2BC}" srcOrd="0" destOrd="0" presId="urn:microsoft.com/office/officeart/2005/8/layout/vList2"/>
    <dgm:cxn modelId="{0F663DFA-117F-FF45-B8D4-A388809107FF}" type="presOf" srcId="{3D2F9239-4B25-450F-990F-BCDF094C3090}" destId="{154F66BD-1CC3-8540-9B5E-7F6937FEA169}" srcOrd="0" destOrd="0" presId="urn:microsoft.com/office/officeart/2005/8/layout/vList2"/>
    <dgm:cxn modelId="{DFAF3DDE-D6A6-6E44-97B3-E297101995C9}" type="presParOf" srcId="{D57F5ED4-33A5-A04D-BF3A-311A6B7DA2BC}" destId="{4C3F3D37-0220-EC4A-8291-54066C70434D}" srcOrd="0" destOrd="0" presId="urn:microsoft.com/office/officeart/2005/8/layout/vList2"/>
    <dgm:cxn modelId="{4CA06CF7-61E1-464A-A18F-8C1F9408BA16}" type="presParOf" srcId="{D57F5ED4-33A5-A04D-BF3A-311A6B7DA2BC}" destId="{8EF864FF-9CAF-3B44-ACE6-09F0A92E2AAA}" srcOrd="1" destOrd="0" presId="urn:microsoft.com/office/officeart/2005/8/layout/vList2"/>
    <dgm:cxn modelId="{7B5BA280-90A4-A748-8712-7A808D74BEFC}" type="presParOf" srcId="{D57F5ED4-33A5-A04D-BF3A-311A6B7DA2BC}" destId="{A74FE555-EDD7-F64F-A898-CB21CFA1D598}" srcOrd="2" destOrd="0" presId="urn:microsoft.com/office/officeart/2005/8/layout/vList2"/>
    <dgm:cxn modelId="{C09426B6-89DC-A647-8F40-BE1680C84997}" type="presParOf" srcId="{D57F5ED4-33A5-A04D-BF3A-311A6B7DA2BC}" destId="{44180763-A607-7847-8964-E72A5A4382C5}" srcOrd="3" destOrd="0" presId="urn:microsoft.com/office/officeart/2005/8/layout/vList2"/>
    <dgm:cxn modelId="{E24E113A-08A9-7244-AD33-441C8BF5B20E}" type="presParOf" srcId="{D57F5ED4-33A5-A04D-BF3A-311A6B7DA2BC}" destId="{154F66BD-1CC3-8540-9B5E-7F6937FEA169}" srcOrd="4" destOrd="0" presId="urn:microsoft.com/office/officeart/2005/8/layout/vList2"/>
    <dgm:cxn modelId="{F5A8A307-6F62-3F46-9537-3BC967AD3C86}" type="presParOf" srcId="{D57F5ED4-33A5-A04D-BF3A-311A6B7DA2BC}" destId="{60DAE554-5E89-CD44-87F6-0C4311574A1E}" srcOrd="5" destOrd="0" presId="urn:microsoft.com/office/officeart/2005/8/layout/vList2"/>
    <dgm:cxn modelId="{E75416EC-E52E-6643-9D6F-DCCB47F44DB3}" type="presParOf" srcId="{D57F5ED4-33A5-A04D-BF3A-311A6B7DA2BC}" destId="{06E640D1-AA3E-A74B-A9E2-44EDA931ADE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306EE13-4D9C-40EE-86DB-2FFBD33C966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76DB30B-8926-467F-B692-39A6706DB881}">
      <dgm:prSet/>
      <dgm:spPr/>
      <dgm:t>
        <a:bodyPr/>
        <a:lstStyle/>
        <a:p>
          <a:r>
            <a:rPr lang="en-GB"/>
            <a:t>Decompressive craniectomy</a:t>
          </a:r>
          <a:endParaRPr lang="en-US"/>
        </a:p>
      </dgm:t>
    </dgm:pt>
    <dgm:pt modelId="{42300B96-EEB3-4F3E-9322-C2B7A6B6F5B8}" type="parTrans" cxnId="{9AD3A87C-3007-4652-93E9-A1CAA4CD3CDA}">
      <dgm:prSet/>
      <dgm:spPr/>
      <dgm:t>
        <a:bodyPr/>
        <a:lstStyle/>
        <a:p>
          <a:endParaRPr lang="en-US"/>
        </a:p>
      </dgm:t>
    </dgm:pt>
    <dgm:pt modelId="{C21A763D-EC57-4CDA-94CB-91E79A2B71AA}" type="sibTrans" cxnId="{9AD3A87C-3007-4652-93E9-A1CAA4CD3CDA}">
      <dgm:prSet/>
      <dgm:spPr/>
      <dgm:t>
        <a:bodyPr/>
        <a:lstStyle/>
        <a:p>
          <a:endParaRPr lang="en-US"/>
        </a:p>
      </dgm:t>
    </dgm:pt>
    <dgm:pt modelId="{93135325-ED10-44F4-A6E6-8955D4634D19}">
      <dgm:prSet/>
      <dgm:spPr/>
      <dgm:t>
        <a:bodyPr/>
        <a:lstStyle/>
        <a:p>
          <a:r>
            <a:rPr lang="en-GB"/>
            <a:t>High dose IV barbiturates</a:t>
          </a:r>
          <a:endParaRPr lang="en-US"/>
        </a:p>
      </dgm:t>
    </dgm:pt>
    <dgm:pt modelId="{1BAB6695-CE3C-419D-B8D1-81A3695A074F}" type="parTrans" cxnId="{F302D705-8525-428F-A475-9E837FDEE98A}">
      <dgm:prSet/>
      <dgm:spPr/>
      <dgm:t>
        <a:bodyPr/>
        <a:lstStyle/>
        <a:p>
          <a:endParaRPr lang="en-US"/>
        </a:p>
      </dgm:t>
    </dgm:pt>
    <dgm:pt modelId="{1EC105B8-CD08-4C9F-9368-D8FF56CFB5D6}" type="sibTrans" cxnId="{F302D705-8525-428F-A475-9E837FDEE98A}">
      <dgm:prSet/>
      <dgm:spPr/>
      <dgm:t>
        <a:bodyPr/>
        <a:lstStyle/>
        <a:p>
          <a:endParaRPr lang="en-US"/>
        </a:p>
      </dgm:t>
    </dgm:pt>
    <dgm:pt modelId="{E05A1BD1-BC0F-4E04-915C-A2DF71B6F55E}">
      <dgm:prSet/>
      <dgm:spPr/>
      <dgm:t>
        <a:bodyPr/>
        <a:lstStyle/>
        <a:p>
          <a:r>
            <a:rPr lang="en-GB" dirty="0"/>
            <a:t>Hypothermia (central temperature range &lt; 37ºC)</a:t>
          </a:r>
        </a:p>
        <a:p>
          <a:r>
            <a:rPr lang="en-GB" dirty="0">
              <a:solidFill>
                <a:srgbClr val="FF0000"/>
              </a:solidFill>
            </a:rPr>
            <a:t>CONTROVERSIAL</a:t>
          </a:r>
          <a:endParaRPr lang="en-US" dirty="0">
            <a:solidFill>
              <a:srgbClr val="FF0000"/>
            </a:solidFill>
          </a:endParaRPr>
        </a:p>
      </dgm:t>
    </dgm:pt>
    <dgm:pt modelId="{8902351E-3211-4A21-8CB8-EB354F1C097B}" type="parTrans" cxnId="{6FDD1104-2687-4FBE-BEE0-412F3EB2E9A0}">
      <dgm:prSet/>
      <dgm:spPr/>
      <dgm:t>
        <a:bodyPr/>
        <a:lstStyle/>
        <a:p>
          <a:endParaRPr lang="en-US"/>
        </a:p>
      </dgm:t>
    </dgm:pt>
    <dgm:pt modelId="{AABA37C5-42C3-4E96-BC2F-EBAAA019B04B}" type="sibTrans" cxnId="{6FDD1104-2687-4FBE-BEE0-412F3EB2E9A0}">
      <dgm:prSet/>
      <dgm:spPr/>
      <dgm:t>
        <a:bodyPr/>
        <a:lstStyle/>
        <a:p>
          <a:endParaRPr lang="en-US"/>
        </a:p>
      </dgm:t>
    </dgm:pt>
    <dgm:pt modelId="{1160E7E8-C18C-BD4D-AD4A-D0EE50D23BB5}" type="pres">
      <dgm:prSet presAssocID="{5306EE13-4D9C-40EE-86DB-2FFBD33C9661}" presName="linear" presStyleCnt="0">
        <dgm:presLayoutVars>
          <dgm:animLvl val="lvl"/>
          <dgm:resizeHandles val="exact"/>
        </dgm:presLayoutVars>
      </dgm:prSet>
      <dgm:spPr/>
    </dgm:pt>
    <dgm:pt modelId="{90AC058C-F552-1041-9B57-A5C590E0189C}" type="pres">
      <dgm:prSet presAssocID="{F76DB30B-8926-467F-B692-39A6706DB881}" presName="parentText" presStyleLbl="node1" presStyleIdx="0" presStyleCnt="3">
        <dgm:presLayoutVars>
          <dgm:chMax val="0"/>
          <dgm:bulletEnabled val="1"/>
        </dgm:presLayoutVars>
      </dgm:prSet>
      <dgm:spPr/>
    </dgm:pt>
    <dgm:pt modelId="{D7710D5E-8600-1145-8228-E919C339B6C1}" type="pres">
      <dgm:prSet presAssocID="{C21A763D-EC57-4CDA-94CB-91E79A2B71AA}" presName="spacer" presStyleCnt="0"/>
      <dgm:spPr/>
    </dgm:pt>
    <dgm:pt modelId="{0908D642-40C9-0F4B-B0F5-04A64BF2C74B}" type="pres">
      <dgm:prSet presAssocID="{93135325-ED10-44F4-A6E6-8955D4634D19}" presName="parentText" presStyleLbl="node1" presStyleIdx="1" presStyleCnt="3">
        <dgm:presLayoutVars>
          <dgm:chMax val="0"/>
          <dgm:bulletEnabled val="1"/>
        </dgm:presLayoutVars>
      </dgm:prSet>
      <dgm:spPr/>
    </dgm:pt>
    <dgm:pt modelId="{9BB1C236-B884-3B45-902B-9923769AD6A7}" type="pres">
      <dgm:prSet presAssocID="{1EC105B8-CD08-4C9F-9368-D8FF56CFB5D6}" presName="spacer" presStyleCnt="0"/>
      <dgm:spPr/>
    </dgm:pt>
    <dgm:pt modelId="{8CCB9F30-1ADB-894C-A9DD-F9D445700992}" type="pres">
      <dgm:prSet presAssocID="{E05A1BD1-BC0F-4E04-915C-A2DF71B6F55E}" presName="parentText" presStyleLbl="node1" presStyleIdx="2" presStyleCnt="3">
        <dgm:presLayoutVars>
          <dgm:chMax val="0"/>
          <dgm:bulletEnabled val="1"/>
        </dgm:presLayoutVars>
      </dgm:prSet>
      <dgm:spPr/>
    </dgm:pt>
  </dgm:ptLst>
  <dgm:cxnLst>
    <dgm:cxn modelId="{6FDD1104-2687-4FBE-BEE0-412F3EB2E9A0}" srcId="{5306EE13-4D9C-40EE-86DB-2FFBD33C9661}" destId="{E05A1BD1-BC0F-4E04-915C-A2DF71B6F55E}" srcOrd="2" destOrd="0" parTransId="{8902351E-3211-4A21-8CB8-EB354F1C097B}" sibTransId="{AABA37C5-42C3-4E96-BC2F-EBAAA019B04B}"/>
    <dgm:cxn modelId="{F302D705-8525-428F-A475-9E837FDEE98A}" srcId="{5306EE13-4D9C-40EE-86DB-2FFBD33C9661}" destId="{93135325-ED10-44F4-A6E6-8955D4634D19}" srcOrd="1" destOrd="0" parTransId="{1BAB6695-CE3C-419D-B8D1-81A3695A074F}" sibTransId="{1EC105B8-CD08-4C9F-9368-D8FF56CFB5D6}"/>
    <dgm:cxn modelId="{9AD3A87C-3007-4652-93E9-A1CAA4CD3CDA}" srcId="{5306EE13-4D9C-40EE-86DB-2FFBD33C9661}" destId="{F76DB30B-8926-467F-B692-39A6706DB881}" srcOrd="0" destOrd="0" parTransId="{42300B96-EEB3-4F3E-9322-C2B7A6B6F5B8}" sibTransId="{C21A763D-EC57-4CDA-94CB-91E79A2B71AA}"/>
    <dgm:cxn modelId="{989625A0-5B2C-2340-B54E-63ABD9FEDC5D}" type="presOf" srcId="{E05A1BD1-BC0F-4E04-915C-A2DF71B6F55E}" destId="{8CCB9F30-1ADB-894C-A9DD-F9D445700992}" srcOrd="0" destOrd="0" presId="urn:microsoft.com/office/officeart/2005/8/layout/vList2"/>
    <dgm:cxn modelId="{C689D2DF-092B-1448-9411-A3DEA43DB807}" type="presOf" srcId="{F76DB30B-8926-467F-B692-39A6706DB881}" destId="{90AC058C-F552-1041-9B57-A5C590E0189C}" srcOrd="0" destOrd="0" presId="urn:microsoft.com/office/officeart/2005/8/layout/vList2"/>
    <dgm:cxn modelId="{CDFDC7EB-B078-BF49-87F4-E6EB25D7AF16}" type="presOf" srcId="{5306EE13-4D9C-40EE-86DB-2FFBD33C9661}" destId="{1160E7E8-C18C-BD4D-AD4A-D0EE50D23BB5}" srcOrd="0" destOrd="0" presId="urn:microsoft.com/office/officeart/2005/8/layout/vList2"/>
    <dgm:cxn modelId="{662FA3F1-D1F3-2D4A-9E0E-725D43DB2B9A}" type="presOf" srcId="{93135325-ED10-44F4-A6E6-8955D4634D19}" destId="{0908D642-40C9-0F4B-B0F5-04A64BF2C74B}" srcOrd="0" destOrd="0" presId="urn:microsoft.com/office/officeart/2005/8/layout/vList2"/>
    <dgm:cxn modelId="{65778229-8213-6C4A-9D20-23B935F19D34}" type="presParOf" srcId="{1160E7E8-C18C-BD4D-AD4A-D0EE50D23BB5}" destId="{90AC058C-F552-1041-9B57-A5C590E0189C}" srcOrd="0" destOrd="0" presId="urn:microsoft.com/office/officeart/2005/8/layout/vList2"/>
    <dgm:cxn modelId="{01B3683A-5296-A347-943E-336DA4A9A530}" type="presParOf" srcId="{1160E7E8-C18C-BD4D-AD4A-D0EE50D23BB5}" destId="{D7710D5E-8600-1145-8228-E919C339B6C1}" srcOrd="1" destOrd="0" presId="urn:microsoft.com/office/officeart/2005/8/layout/vList2"/>
    <dgm:cxn modelId="{0AA0C887-96BA-2345-AEA8-BCDD34593943}" type="presParOf" srcId="{1160E7E8-C18C-BD4D-AD4A-D0EE50D23BB5}" destId="{0908D642-40C9-0F4B-B0F5-04A64BF2C74B}" srcOrd="2" destOrd="0" presId="urn:microsoft.com/office/officeart/2005/8/layout/vList2"/>
    <dgm:cxn modelId="{7B9380E7-AEA6-9B4F-AB61-CF3EE123FCD4}" type="presParOf" srcId="{1160E7E8-C18C-BD4D-AD4A-D0EE50D23BB5}" destId="{9BB1C236-B884-3B45-902B-9923769AD6A7}" srcOrd="3" destOrd="0" presId="urn:microsoft.com/office/officeart/2005/8/layout/vList2"/>
    <dgm:cxn modelId="{5FB6CB7A-2210-5A4F-A369-2804004AA5EA}" type="presParOf" srcId="{1160E7E8-C18C-BD4D-AD4A-D0EE50D23BB5}" destId="{8CCB9F30-1ADB-894C-A9DD-F9D44570099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96F6BE1-7AE3-4F54-8C13-64111D51583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6D936470-F6CF-4AFD-AA1A-E910B42AD3A0}">
      <dgm:prSet/>
      <dgm:spPr/>
      <dgm:t>
        <a:bodyPr/>
        <a:lstStyle/>
        <a:p>
          <a:r>
            <a:rPr lang="en-US"/>
            <a:t>HYPERVENTILATATION </a:t>
          </a:r>
        </a:p>
      </dgm:t>
    </dgm:pt>
    <dgm:pt modelId="{E108D3F4-34D0-4DF8-8D03-3ABC9FEA94F8}" type="parTrans" cxnId="{65F93D79-F3EA-4ADE-A2D2-7059DA11D4D1}">
      <dgm:prSet/>
      <dgm:spPr/>
      <dgm:t>
        <a:bodyPr/>
        <a:lstStyle/>
        <a:p>
          <a:endParaRPr lang="en-US"/>
        </a:p>
      </dgm:t>
    </dgm:pt>
    <dgm:pt modelId="{20B1813D-B1E2-4E6C-9DC0-492A62F87450}" type="sibTrans" cxnId="{65F93D79-F3EA-4ADE-A2D2-7059DA11D4D1}">
      <dgm:prSet/>
      <dgm:spPr/>
      <dgm:t>
        <a:bodyPr/>
        <a:lstStyle/>
        <a:p>
          <a:endParaRPr lang="en-US"/>
        </a:p>
      </dgm:t>
    </dgm:pt>
    <dgm:pt modelId="{DA2A6A1C-CDDB-487A-AD25-BA6E6D3733DC}">
      <dgm:prSet/>
      <dgm:spPr/>
      <dgm:t>
        <a:bodyPr/>
        <a:lstStyle/>
        <a:p>
          <a:r>
            <a:rPr lang="en-US" dirty="0">
              <a:solidFill>
                <a:srgbClr val="FF0000"/>
              </a:solidFill>
            </a:rPr>
            <a:t>HYPOTHERMIA</a:t>
          </a:r>
          <a:r>
            <a:rPr lang="en-US" dirty="0"/>
            <a:t> </a:t>
          </a:r>
        </a:p>
      </dgm:t>
    </dgm:pt>
    <dgm:pt modelId="{63DECA37-2A0C-4913-8EBB-112A3C9AE868}" type="parTrans" cxnId="{04DB7E2E-9A2A-4B83-834B-BEBBDAA3A6B4}">
      <dgm:prSet/>
      <dgm:spPr/>
      <dgm:t>
        <a:bodyPr/>
        <a:lstStyle/>
        <a:p>
          <a:endParaRPr lang="en-US"/>
        </a:p>
      </dgm:t>
    </dgm:pt>
    <dgm:pt modelId="{0F27AE2E-E4D6-4EF7-B6DD-31EB9F8E38F7}" type="sibTrans" cxnId="{04DB7E2E-9A2A-4B83-834B-BEBBDAA3A6B4}">
      <dgm:prSet/>
      <dgm:spPr/>
      <dgm:t>
        <a:bodyPr/>
        <a:lstStyle/>
        <a:p>
          <a:endParaRPr lang="en-US"/>
        </a:p>
      </dgm:t>
    </dgm:pt>
    <dgm:pt modelId="{963E540A-58E3-41AB-9F99-7F3072E7B35D}">
      <dgm:prSet/>
      <dgm:spPr/>
      <dgm:t>
        <a:bodyPr/>
        <a:lstStyle/>
        <a:p>
          <a:r>
            <a:rPr lang="en-US"/>
            <a:t>NIMODIPINE </a:t>
          </a:r>
        </a:p>
      </dgm:t>
    </dgm:pt>
    <dgm:pt modelId="{E844F736-84C2-408E-A82E-77774C6449FC}" type="parTrans" cxnId="{3466EAFF-5C0A-459B-B4D1-460658761CE9}">
      <dgm:prSet/>
      <dgm:spPr/>
      <dgm:t>
        <a:bodyPr/>
        <a:lstStyle/>
        <a:p>
          <a:endParaRPr lang="en-US"/>
        </a:p>
      </dgm:t>
    </dgm:pt>
    <dgm:pt modelId="{4A925054-5521-4AEC-86D9-3B6BFB40241D}" type="sibTrans" cxnId="{3466EAFF-5C0A-459B-B4D1-460658761CE9}">
      <dgm:prSet/>
      <dgm:spPr/>
      <dgm:t>
        <a:bodyPr/>
        <a:lstStyle/>
        <a:p>
          <a:endParaRPr lang="en-US"/>
        </a:p>
      </dgm:t>
    </dgm:pt>
    <dgm:pt modelId="{C7A5B35B-7EA7-461C-A36B-4CD916C0F058}">
      <dgm:prSet/>
      <dgm:spPr/>
      <dgm:t>
        <a:bodyPr/>
        <a:lstStyle/>
        <a:p>
          <a:r>
            <a:rPr lang="en-US"/>
            <a:t>MAGNESIUM</a:t>
          </a:r>
        </a:p>
      </dgm:t>
    </dgm:pt>
    <dgm:pt modelId="{76A77F12-DF9C-43AE-BF20-BDA756FDCAD6}" type="parTrans" cxnId="{5793E90B-7D4F-45F5-978D-E877360E0AA3}">
      <dgm:prSet/>
      <dgm:spPr/>
      <dgm:t>
        <a:bodyPr/>
        <a:lstStyle/>
        <a:p>
          <a:endParaRPr lang="en-US"/>
        </a:p>
      </dgm:t>
    </dgm:pt>
    <dgm:pt modelId="{5215A58D-9E04-4983-9A38-7210F91226A2}" type="sibTrans" cxnId="{5793E90B-7D4F-45F5-978D-E877360E0AA3}">
      <dgm:prSet/>
      <dgm:spPr/>
      <dgm:t>
        <a:bodyPr/>
        <a:lstStyle/>
        <a:p>
          <a:endParaRPr lang="en-US"/>
        </a:p>
      </dgm:t>
    </dgm:pt>
    <dgm:pt modelId="{AC007287-1CC1-BB4D-8352-36644FB12146}" type="pres">
      <dgm:prSet presAssocID="{B96F6BE1-7AE3-4F54-8C13-64111D51583E}" presName="linear" presStyleCnt="0">
        <dgm:presLayoutVars>
          <dgm:animLvl val="lvl"/>
          <dgm:resizeHandles val="exact"/>
        </dgm:presLayoutVars>
      </dgm:prSet>
      <dgm:spPr/>
    </dgm:pt>
    <dgm:pt modelId="{49575DB2-442A-974F-8000-393248B37F25}" type="pres">
      <dgm:prSet presAssocID="{6D936470-F6CF-4AFD-AA1A-E910B42AD3A0}" presName="parentText" presStyleLbl="node1" presStyleIdx="0" presStyleCnt="4">
        <dgm:presLayoutVars>
          <dgm:chMax val="0"/>
          <dgm:bulletEnabled val="1"/>
        </dgm:presLayoutVars>
      </dgm:prSet>
      <dgm:spPr/>
    </dgm:pt>
    <dgm:pt modelId="{9349D0BF-C3E1-A046-BF9E-1F200DCF3048}" type="pres">
      <dgm:prSet presAssocID="{20B1813D-B1E2-4E6C-9DC0-492A62F87450}" presName="spacer" presStyleCnt="0"/>
      <dgm:spPr/>
    </dgm:pt>
    <dgm:pt modelId="{167D7AEC-5014-0F4C-A571-6DBB064B7D94}" type="pres">
      <dgm:prSet presAssocID="{DA2A6A1C-CDDB-487A-AD25-BA6E6D3733DC}" presName="parentText" presStyleLbl="node1" presStyleIdx="1" presStyleCnt="4">
        <dgm:presLayoutVars>
          <dgm:chMax val="0"/>
          <dgm:bulletEnabled val="1"/>
        </dgm:presLayoutVars>
      </dgm:prSet>
      <dgm:spPr/>
    </dgm:pt>
    <dgm:pt modelId="{31A15250-0222-2E41-876E-A7FAEBB543C2}" type="pres">
      <dgm:prSet presAssocID="{0F27AE2E-E4D6-4EF7-B6DD-31EB9F8E38F7}" presName="spacer" presStyleCnt="0"/>
      <dgm:spPr/>
    </dgm:pt>
    <dgm:pt modelId="{6C0B78AA-8BA2-AA47-B415-BD5230D2AF07}" type="pres">
      <dgm:prSet presAssocID="{963E540A-58E3-41AB-9F99-7F3072E7B35D}" presName="parentText" presStyleLbl="node1" presStyleIdx="2" presStyleCnt="4">
        <dgm:presLayoutVars>
          <dgm:chMax val="0"/>
          <dgm:bulletEnabled val="1"/>
        </dgm:presLayoutVars>
      </dgm:prSet>
      <dgm:spPr/>
    </dgm:pt>
    <dgm:pt modelId="{61A7B561-0842-9043-AB84-30DE148E2ED8}" type="pres">
      <dgm:prSet presAssocID="{4A925054-5521-4AEC-86D9-3B6BFB40241D}" presName="spacer" presStyleCnt="0"/>
      <dgm:spPr/>
    </dgm:pt>
    <dgm:pt modelId="{33CF3C39-09D7-4A43-A1EE-F45D377E8687}" type="pres">
      <dgm:prSet presAssocID="{C7A5B35B-7EA7-461C-A36B-4CD916C0F058}" presName="parentText" presStyleLbl="node1" presStyleIdx="3" presStyleCnt="4">
        <dgm:presLayoutVars>
          <dgm:chMax val="0"/>
          <dgm:bulletEnabled val="1"/>
        </dgm:presLayoutVars>
      </dgm:prSet>
      <dgm:spPr/>
    </dgm:pt>
  </dgm:ptLst>
  <dgm:cxnLst>
    <dgm:cxn modelId="{5793E90B-7D4F-45F5-978D-E877360E0AA3}" srcId="{B96F6BE1-7AE3-4F54-8C13-64111D51583E}" destId="{C7A5B35B-7EA7-461C-A36B-4CD916C0F058}" srcOrd="3" destOrd="0" parTransId="{76A77F12-DF9C-43AE-BF20-BDA756FDCAD6}" sibTransId="{5215A58D-9E04-4983-9A38-7210F91226A2}"/>
    <dgm:cxn modelId="{04DB7E2E-9A2A-4B83-834B-BEBBDAA3A6B4}" srcId="{B96F6BE1-7AE3-4F54-8C13-64111D51583E}" destId="{DA2A6A1C-CDDB-487A-AD25-BA6E6D3733DC}" srcOrd="1" destOrd="0" parTransId="{63DECA37-2A0C-4913-8EBB-112A3C9AE868}" sibTransId="{0F27AE2E-E4D6-4EF7-B6DD-31EB9F8E38F7}"/>
    <dgm:cxn modelId="{A088BD35-C506-1845-BBFE-0EF18E60250C}" type="presOf" srcId="{B96F6BE1-7AE3-4F54-8C13-64111D51583E}" destId="{AC007287-1CC1-BB4D-8352-36644FB12146}" srcOrd="0" destOrd="0" presId="urn:microsoft.com/office/officeart/2005/8/layout/vList2"/>
    <dgm:cxn modelId="{8464844F-329E-6241-8C8A-2A0F29324805}" type="presOf" srcId="{963E540A-58E3-41AB-9F99-7F3072E7B35D}" destId="{6C0B78AA-8BA2-AA47-B415-BD5230D2AF07}" srcOrd="0" destOrd="0" presId="urn:microsoft.com/office/officeart/2005/8/layout/vList2"/>
    <dgm:cxn modelId="{65F93D79-F3EA-4ADE-A2D2-7059DA11D4D1}" srcId="{B96F6BE1-7AE3-4F54-8C13-64111D51583E}" destId="{6D936470-F6CF-4AFD-AA1A-E910B42AD3A0}" srcOrd="0" destOrd="0" parTransId="{E108D3F4-34D0-4DF8-8D03-3ABC9FEA94F8}" sibTransId="{20B1813D-B1E2-4E6C-9DC0-492A62F87450}"/>
    <dgm:cxn modelId="{F551DA83-D582-444B-A61C-6DAAC466FB55}" type="presOf" srcId="{DA2A6A1C-CDDB-487A-AD25-BA6E6D3733DC}" destId="{167D7AEC-5014-0F4C-A571-6DBB064B7D94}" srcOrd="0" destOrd="0" presId="urn:microsoft.com/office/officeart/2005/8/layout/vList2"/>
    <dgm:cxn modelId="{2E20CDCE-A1CA-B540-A960-F5F2EBDE4575}" type="presOf" srcId="{C7A5B35B-7EA7-461C-A36B-4CD916C0F058}" destId="{33CF3C39-09D7-4A43-A1EE-F45D377E8687}" srcOrd="0" destOrd="0" presId="urn:microsoft.com/office/officeart/2005/8/layout/vList2"/>
    <dgm:cxn modelId="{20B139D2-64B9-194D-88FC-E50F5CF118C9}" type="presOf" srcId="{6D936470-F6CF-4AFD-AA1A-E910B42AD3A0}" destId="{49575DB2-442A-974F-8000-393248B37F25}" srcOrd="0" destOrd="0" presId="urn:microsoft.com/office/officeart/2005/8/layout/vList2"/>
    <dgm:cxn modelId="{3466EAFF-5C0A-459B-B4D1-460658761CE9}" srcId="{B96F6BE1-7AE3-4F54-8C13-64111D51583E}" destId="{963E540A-58E3-41AB-9F99-7F3072E7B35D}" srcOrd="2" destOrd="0" parTransId="{E844F736-84C2-408E-A82E-77774C6449FC}" sibTransId="{4A925054-5521-4AEC-86D9-3B6BFB40241D}"/>
    <dgm:cxn modelId="{DDF73E8C-6612-FC40-80F7-BD924947166D}" type="presParOf" srcId="{AC007287-1CC1-BB4D-8352-36644FB12146}" destId="{49575DB2-442A-974F-8000-393248B37F25}" srcOrd="0" destOrd="0" presId="urn:microsoft.com/office/officeart/2005/8/layout/vList2"/>
    <dgm:cxn modelId="{BE49DA53-A4C9-5D44-9AA6-F8DCA2EA83C2}" type="presParOf" srcId="{AC007287-1CC1-BB4D-8352-36644FB12146}" destId="{9349D0BF-C3E1-A046-BF9E-1F200DCF3048}" srcOrd="1" destOrd="0" presId="urn:microsoft.com/office/officeart/2005/8/layout/vList2"/>
    <dgm:cxn modelId="{A4E56658-CDAF-0044-954A-59016E0AD17E}" type="presParOf" srcId="{AC007287-1CC1-BB4D-8352-36644FB12146}" destId="{167D7AEC-5014-0F4C-A571-6DBB064B7D94}" srcOrd="2" destOrd="0" presId="urn:microsoft.com/office/officeart/2005/8/layout/vList2"/>
    <dgm:cxn modelId="{05216065-3BA2-A141-87E6-044E40B67B18}" type="presParOf" srcId="{AC007287-1CC1-BB4D-8352-36644FB12146}" destId="{31A15250-0222-2E41-876E-A7FAEBB543C2}" srcOrd="3" destOrd="0" presId="urn:microsoft.com/office/officeart/2005/8/layout/vList2"/>
    <dgm:cxn modelId="{30C5C5ED-6E57-5049-9D32-A3E29363E670}" type="presParOf" srcId="{AC007287-1CC1-BB4D-8352-36644FB12146}" destId="{6C0B78AA-8BA2-AA47-B415-BD5230D2AF07}" srcOrd="4" destOrd="0" presId="urn:microsoft.com/office/officeart/2005/8/layout/vList2"/>
    <dgm:cxn modelId="{3F4F0E0D-D96C-BD43-A628-8710C51EC3B1}" type="presParOf" srcId="{AC007287-1CC1-BB4D-8352-36644FB12146}" destId="{61A7B561-0842-9043-AB84-30DE148E2ED8}" srcOrd="5" destOrd="0" presId="urn:microsoft.com/office/officeart/2005/8/layout/vList2"/>
    <dgm:cxn modelId="{F4D3DCA1-734B-2C4B-8181-7018A23329BC}" type="presParOf" srcId="{AC007287-1CC1-BB4D-8352-36644FB12146}" destId="{33CF3C39-09D7-4A43-A1EE-F45D377E868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76F18DC-19D8-45BB-A61E-E4B26EE3A5F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02BDC85-4DBF-4A9B-BF6A-CE1065FA7ACC}">
      <dgm:prSet/>
      <dgm:spPr/>
      <dgm:t>
        <a:bodyPr/>
        <a:lstStyle/>
        <a:p>
          <a:r>
            <a:rPr lang="en-US"/>
            <a:t>Escalation of therapy (or adding another treatment) should be considered for the following:</a:t>
          </a:r>
        </a:p>
      </dgm:t>
    </dgm:pt>
    <dgm:pt modelId="{571C0F73-BDF5-4EF4-AD2B-1640FBEBACFA}" type="parTrans" cxnId="{F0A4469D-CE2B-46B9-80D9-77A90ADD95FC}">
      <dgm:prSet/>
      <dgm:spPr/>
      <dgm:t>
        <a:bodyPr/>
        <a:lstStyle/>
        <a:p>
          <a:endParaRPr lang="en-US"/>
        </a:p>
      </dgm:t>
    </dgm:pt>
    <dgm:pt modelId="{ACFC0804-C12C-4A37-9F3B-53992405A93A}" type="sibTrans" cxnId="{F0A4469D-CE2B-46B9-80D9-77A90ADD95FC}">
      <dgm:prSet/>
      <dgm:spPr/>
      <dgm:t>
        <a:bodyPr/>
        <a:lstStyle/>
        <a:p>
          <a:endParaRPr lang="en-US"/>
        </a:p>
      </dgm:t>
    </dgm:pt>
    <dgm:pt modelId="{E1266B98-6CE0-4A6C-9DA8-7289702154A9}">
      <dgm:prSet/>
      <dgm:spPr/>
      <dgm:t>
        <a:bodyPr/>
        <a:lstStyle/>
        <a:p>
          <a:r>
            <a:rPr lang="en-US"/>
            <a:t>Neuroworsening</a:t>
          </a:r>
        </a:p>
      </dgm:t>
    </dgm:pt>
    <dgm:pt modelId="{3F2E629E-2684-4FA1-A3A6-54EBD25D719D}" type="parTrans" cxnId="{A1952699-9CD8-4D71-8F77-B6B4D8CDA22C}">
      <dgm:prSet/>
      <dgm:spPr/>
      <dgm:t>
        <a:bodyPr/>
        <a:lstStyle/>
        <a:p>
          <a:endParaRPr lang="en-US"/>
        </a:p>
      </dgm:t>
    </dgm:pt>
    <dgm:pt modelId="{BF4B9A28-883B-48D8-BA88-534FD841B333}" type="sibTrans" cxnId="{A1952699-9CD8-4D71-8F77-B6B4D8CDA22C}">
      <dgm:prSet/>
      <dgm:spPr/>
      <dgm:t>
        <a:bodyPr/>
        <a:lstStyle/>
        <a:p>
          <a:endParaRPr lang="en-US"/>
        </a:p>
      </dgm:t>
    </dgm:pt>
    <dgm:pt modelId="{4100F370-4929-4C16-9331-76B443F08995}">
      <dgm:prSet/>
      <dgm:spPr/>
      <dgm:t>
        <a:bodyPr/>
        <a:lstStyle/>
        <a:p>
          <a:r>
            <a:rPr lang="en-US"/>
            <a:t>Decrease in the motor GCS of 1 or more points</a:t>
          </a:r>
        </a:p>
      </dgm:t>
    </dgm:pt>
    <dgm:pt modelId="{1C7B655A-07ED-4FEF-8D99-5803FBE924A0}" type="parTrans" cxnId="{99F1BE25-0B2D-42AE-8C58-4641CEFCAB30}">
      <dgm:prSet/>
      <dgm:spPr/>
      <dgm:t>
        <a:bodyPr/>
        <a:lstStyle/>
        <a:p>
          <a:endParaRPr lang="en-US"/>
        </a:p>
      </dgm:t>
    </dgm:pt>
    <dgm:pt modelId="{FB93F751-D50D-4A57-92FC-726314F71D91}" type="sibTrans" cxnId="{99F1BE25-0B2D-42AE-8C58-4641CEFCAB30}">
      <dgm:prSet/>
      <dgm:spPr/>
      <dgm:t>
        <a:bodyPr/>
        <a:lstStyle/>
        <a:p>
          <a:endParaRPr lang="en-US"/>
        </a:p>
      </dgm:t>
    </dgm:pt>
    <dgm:pt modelId="{7E2DCD36-5544-40C3-ABFE-DB507D891081}">
      <dgm:prSet/>
      <dgm:spPr/>
      <dgm:t>
        <a:bodyPr/>
        <a:lstStyle/>
        <a:p>
          <a:r>
            <a:rPr lang="en-US"/>
            <a:t>New loss of pupil reactivity</a:t>
          </a:r>
        </a:p>
      </dgm:t>
    </dgm:pt>
    <dgm:pt modelId="{A3F4E53C-CC52-4688-B8AB-3AC7A5F3BFBF}" type="parTrans" cxnId="{BB2344BF-6E9D-48ED-A10C-E6647A315C15}">
      <dgm:prSet/>
      <dgm:spPr/>
      <dgm:t>
        <a:bodyPr/>
        <a:lstStyle/>
        <a:p>
          <a:endParaRPr lang="en-US"/>
        </a:p>
      </dgm:t>
    </dgm:pt>
    <dgm:pt modelId="{96C2D2C2-E20F-4D40-BA5D-9493D1CB9A33}" type="sibTrans" cxnId="{BB2344BF-6E9D-48ED-A10C-E6647A315C15}">
      <dgm:prSet/>
      <dgm:spPr/>
      <dgm:t>
        <a:bodyPr/>
        <a:lstStyle/>
        <a:p>
          <a:endParaRPr lang="en-US"/>
        </a:p>
      </dgm:t>
    </dgm:pt>
    <dgm:pt modelId="{97A734E3-152C-4238-8840-EE65C9367DCE}">
      <dgm:prSet/>
      <dgm:spPr/>
      <dgm:t>
        <a:bodyPr/>
        <a:lstStyle/>
        <a:p>
          <a:r>
            <a:rPr lang="en-US"/>
            <a:t>Interval development of pupil asymmetry of &gt; 2mm or bilateral mydriasis</a:t>
          </a:r>
        </a:p>
      </dgm:t>
    </dgm:pt>
    <dgm:pt modelId="{093D478E-8C03-4F27-B8D2-1C2E12EA0D6D}" type="parTrans" cxnId="{02473E9A-81E1-4C55-A21C-FE231F6E7B93}">
      <dgm:prSet/>
      <dgm:spPr/>
      <dgm:t>
        <a:bodyPr/>
        <a:lstStyle/>
        <a:p>
          <a:endParaRPr lang="en-US"/>
        </a:p>
      </dgm:t>
    </dgm:pt>
    <dgm:pt modelId="{10E3E5B6-617A-47D4-AA9F-E7546710513A}" type="sibTrans" cxnId="{02473E9A-81E1-4C55-A21C-FE231F6E7B93}">
      <dgm:prSet/>
      <dgm:spPr/>
      <dgm:t>
        <a:bodyPr/>
        <a:lstStyle/>
        <a:p>
          <a:endParaRPr lang="en-US"/>
        </a:p>
      </dgm:t>
    </dgm:pt>
    <dgm:pt modelId="{708B2F04-B772-4092-92F1-6E7B2488BAC4}">
      <dgm:prSet/>
      <dgm:spPr/>
      <dgm:t>
        <a:bodyPr/>
        <a:lstStyle/>
        <a:p>
          <a:r>
            <a:rPr lang="en-US"/>
            <a:t>New focal motor deficit</a:t>
          </a:r>
        </a:p>
      </dgm:t>
    </dgm:pt>
    <dgm:pt modelId="{1727C575-4D5F-4B0D-BFDA-44AD5F7730FF}" type="parTrans" cxnId="{DBDA9803-1FAF-44F5-8A0F-3194327A8488}">
      <dgm:prSet/>
      <dgm:spPr/>
      <dgm:t>
        <a:bodyPr/>
        <a:lstStyle/>
        <a:p>
          <a:endParaRPr lang="en-US"/>
        </a:p>
      </dgm:t>
    </dgm:pt>
    <dgm:pt modelId="{7C5EA2DB-D93C-4A69-A597-45055B1F7186}" type="sibTrans" cxnId="{DBDA9803-1FAF-44F5-8A0F-3194327A8488}">
      <dgm:prSet/>
      <dgm:spPr/>
      <dgm:t>
        <a:bodyPr/>
        <a:lstStyle/>
        <a:p>
          <a:endParaRPr lang="en-US"/>
        </a:p>
      </dgm:t>
    </dgm:pt>
    <dgm:pt modelId="{C9D7D746-CD76-40B3-BEA9-70172410D398}">
      <dgm:prSet/>
      <dgm:spPr/>
      <dgm:t>
        <a:bodyPr/>
        <a:lstStyle/>
        <a:p>
          <a:r>
            <a:rPr lang="en-US"/>
            <a:t>Herniation syndrome (e.g., Cushing’s triad)</a:t>
          </a:r>
        </a:p>
      </dgm:t>
    </dgm:pt>
    <dgm:pt modelId="{9BEDA593-60C5-4FEC-AF31-A56506CD13B7}" type="parTrans" cxnId="{2BDEA210-0B34-489B-9843-49010A0F0904}">
      <dgm:prSet/>
      <dgm:spPr/>
      <dgm:t>
        <a:bodyPr/>
        <a:lstStyle/>
        <a:p>
          <a:endParaRPr lang="en-US"/>
        </a:p>
      </dgm:t>
    </dgm:pt>
    <dgm:pt modelId="{1999F311-9BB9-497C-A83F-6E3FB5EC7E0B}" type="sibTrans" cxnId="{2BDEA210-0B34-489B-9843-49010A0F0904}">
      <dgm:prSet/>
      <dgm:spPr/>
      <dgm:t>
        <a:bodyPr/>
        <a:lstStyle/>
        <a:p>
          <a:endParaRPr lang="en-US"/>
        </a:p>
      </dgm:t>
    </dgm:pt>
    <dgm:pt modelId="{BD32FEAF-8C79-4AD3-9622-746AFFCB2FF1}">
      <dgm:prSet/>
      <dgm:spPr/>
      <dgm:t>
        <a:bodyPr/>
        <a:lstStyle/>
        <a:p>
          <a:r>
            <a:rPr lang="en-US"/>
            <a:t>No improvement or worsening on follow-up CT imaging</a:t>
          </a:r>
        </a:p>
      </dgm:t>
    </dgm:pt>
    <dgm:pt modelId="{15A92066-ECE7-437A-89E8-8AF5BB61EFB1}" type="parTrans" cxnId="{D43A657A-F01B-4C4F-B437-907C78E6833E}">
      <dgm:prSet/>
      <dgm:spPr/>
      <dgm:t>
        <a:bodyPr/>
        <a:lstStyle/>
        <a:p>
          <a:endParaRPr lang="en-US"/>
        </a:p>
      </dgm:t>
    </dgm:pt>
    <dgm:pt modelId="{C8DA7411-7A06-49B3-BBE9-56E86A44343E}" type="sibTrans" cxnId="{D43A657A-F01B-4C4F-B437-907C78E6833E}">
      <dgm:prSet/>
      <dgm:spPr/>
      <dgm:t>
        <a:bodyPr/>
        <a:lstStyle/>
        <a:p>
          <a:endParaRPr lang="en-US"/>
        </a:p>
      </dgm:t>
    </dgm:pt>
    <dgm:pt modelId="{0B14441C-2CCF-4D71-A6C7-4B6AACAE3873}">
      <dgm:prSet/>
      <dgm:spPr/>
      <dgm:t>
        <a:bodyPr/>
        <a:lstStyle/>
        <a:p>
          <a:r>
            <a:rPr lang="en-US"/>
            <a:t>No acceptable response to initial therapy</a:t>
          </a:r>
        </a:p>
      </dgm:t>
    </dgm:pt>
    <dgm:pt modelId="{37A1CFD3-C656-4741-A7F2-849B18D7FF5C}" type="parTrans" cxnId="{33BB1431-D69A-4B31-AB78-7D400EA2EDBC}">
      <dgm:prSet/>
      <dgm:spPr/>
      <dgm:t>
        <a:bodyPr/>
        <a:lstStyle/>
        <a:p>
          <a:endParaRPr lang="en-US"/>
        </a:p>
      </dgm:t>
    </dgm:pt>
    <dgm:pt modelId="{4CD41E1E-75D1-4A8D-8667-326CC9E0CF29}" type="sibTrans" cxnId="{33BB1431-D69A-4B31-AB78-7D400EA2EDBC}">
      <dgm:prSet/>
      <dgm:spPr/>
      <dgm:t>
        <a:bodyPr/>
        <a:lstStyle/>
        <a:p>
          <a:endParaRPr lang="en-US"/>
        </a:p>
      </dgm:t>
    </dgm:pt>
    <dgm:pt modelId="{4CF9D530-C896-7A44-B048-137C740AF28F}" type="pres">
      <dgm:prSet presAssocID="{676F18DC-19D8-45BB-A61E-E4B26EE3A5F5}" presName="linear" presStyleCnt="0">
        <dgm:presLayoutVars>
          <dgm:animLvl val="lvl"/>
          <dgm:resizeHandles val="exact"/>
        </dgm:presLayoutVars>
      </dgm:prSet>
      <dgm:spPr/>
    </dgm:pt>
    <dgm:pt modelId="{DDF0E6D0-299D-0C4A-B3B6-8B9417248634}" type="pres">
      <dgm:prSet presAssocID="{F02BDC85-4DBF-4A9B-BF6A-CE1065FA7ACC}" presName="parentText" presStyleLbl="node1" presStyleIdx="0" presStyleCnt="1">
        <dgm:presLayoutVars>
          <dgm:chMax val="0"/>
          <dgm:bulletEnabled val="1"/>
        </dgm:presLayoutVars>
      </dgm:prSet>
      <dgm:spPr/>
    </dgm:pt>
    <dgm:pt modelId="{BDB50B7F-9B23-0F4C-A54B-65D3822F4D6E}" type="pres">
      <dgm:prSet presAssocID="{F02BDC85-4DBF-4A9B-BF6A-CE1065FA7ACC}" presName="childText" presStyleLbl="revTx" presStyleIdx="0" presStyleCnt="1">
        <dgm:presLayoutVars>
          <dgm:bulletEnabled val="1"/>
        </dgm:presLayoutVars>
      </dgm:prSet>
      <dgm:spPr/>
    </dgm:pt>
  </dgm:ptLst>
  <dgm:cxnLst>
    <dgm:cxn modelId="{DBDA9803-1FAF-44F5-8A0F-3194327A8488}" srcId="{E1266B98-6CE0-4A6C-9DA8-7289702154A9}" destId="{708B2F04-B772-4092-92F1-6E7B2488BAC4}" srcOrd="3" destOrd="0" parTransId="{1727C575-4D5F-4B0D-BFDA-44AD5F7730FF}" sibTransId="{7C5EA2DB-D93C-4A69-A597-45055B1F7186}"/>
    <dgm:cxn modelId="{EBB1CB06-58F0-DB44-9674-D7514C3735CD}" type="presOf" srcId="{676F18DC-19D8-45BB-A61E-E4B26EE3A5F5}" destId="{4CF9D530-C896-7A44-B048-137C740AF28F}" srcOrd="0" destOrd="0" presId="urn:microsoft.com/office/officeart/2005/8/layout/vList2"/>
    <dgm:cxn modelId="{B009A808-B904-3240-8298-91BDA7D8A665}" type="presOf" srcId="{97A734E3-152C-4238-8840-EE65C9367DCE}" destId="{BDB50B7F-9B23-0F4C-A54B-65D3822F4D6E}" srcOrd="0" destOrd="3" presId="urn:microsoft.com/office/officeart/2005/8/layout/vList2"/>
    <dgm:cxn modelId="{2BDEA210-0B34-489B-9843-49010A0F0904}" srcId="{E1266B98-6CE0-4A6C-9DA8-7289702154A9}" destId="{C9D7D746-CD76-40B3-BEA9-70172410D398}" srcOrd="4" destOrd="0" parTransId="{9BEDA593-60C5-4FEC-AF31-A56506CD13B7}" sibTransId="{1999F311-9BB9-497C-A83F-6E3FB5EC7E0B}"/>
    <dgm:cxn modelId="{AB2EF316-52F1-A648-A688-6DB631E51EFD}" type="presOf" srcId="{0B14441C-2CCF-4D71-A6C7-4B6AACAE3873}" destId="{BDB50B7F-9B23-0F4C-A54B-65D3822F4D6E}" srcOrd="0" destOrd="7" presId="urn:microsoft.com/office/officeart/2005/8/layout/vList2"/>
    <dgm:cxn modelId="{99F1BE25-0B2D-42AE-8C58-4641CEFCAB30}" srcId="{E1266B98-6CE0-4A6C-9DA8-7289702154A9}" destId="{4100F370-4929-4C16-9331-76B443F08995}" srcOrd="0" destOrd="0" parTransId="{1C7B655A-07ED-4FEF-8D99-5803FBE924A0}" sibTransId="{FB93F751-D50D-4A57-92FC-726314F71D91}"/>
    <dgm:cxn modelId="{33BB1431-D69A-4B31-AB78-7D400EA2EDBC}" srcId="{F02BDC85-4DBF-4A9B-BF6A-CE1065FA7ACC}" destId="{0B14441C-2CCF-4D71-A6C7-4B6AACAE3873}" srcOrd="2" destOrd="0" parTransId="{37A1CFD3-C656-4741-A7F2-849B18D7FF5C}" sibTransId="{4CD41E1E-75D1-4A8D-8667-326CC9E0CF29}"/>
    <dgm:cxn modelId="{44D38D34-B62D-6248-88F4-086EDF874A01}" type="presOf" srcId="{F02BDC85-4DBF-4A9B-BF6A-CE1065FA7ACC}" destId="{DDF0E6D0-299D-0C4A-B3B6-8B9417248634}" srcOrd="0" destOrd="0" presId="urn:microsoft.com/office/officeart/2005/8/layout/vList2"/>
    <dgm:cxn modelId="{1A0A114C-9B74-3E4A-87CE-34E444F67818}" type="presOf" srcId="{4100F370-4929-4C16-9331-76B443F08995}" destId="{BDB50B7F-9B23-0F4C-A54B-65D3822F4D6E}" srcOrd="0" destOrd="1" presId="urn:microsoft.com/office/officeart/2005/8/layout/vList2"/>
    <dgm:cxn modelId="{07385650-9758-E146-91AE-6A1331387CCD}" type="presOf" srcId="{C9D7D746-CD76-40B3-BEA9-70172410D398}" destId="{BDB50B7F-9B23-0F4C-A54B-65D3822F4D6E}" srcOrd="0" destOrd="5" presId="urn:microsoft.com/office/officeart/2005/8/layout/vList2"/>
    <dgm:cxn modelId="{A4EDB463-BF3E-424F-B6B6-A97B33F61881}" type="presOf" srcId="{708B2F04-B772-4092-92F1-6E7B2488BAC4}" destId="{BDB50B7F-9B23-0F4C-A54B-65D3822F4D6E}" srcOrd="0" destOrd="4" presId="urn:microsoft.com/office/officeart/2005/8/layout/vList2"/>
    <dgm:cxn modelId="{D43A657A-F01B-4C4F-B437-907C78E6833E}" srcId="{F02BDC85-4DBF-4A9B-BF6A-CE1065FA7ACC}" destId="{BD32FEAF-8C79-4AD3-9622-746AFFCB2FF1}" srcOrd="1" destOrd="0" parTransId="{15A92066-ECE7-437A-89E8-8AF5BB61EFB1}" sibTransId="{C8DA7411-7A06-49B3-BBE9-56E86A44343E}"/>
    <dgm:cxn modelId="{A1952699-9CD8-4D71-8F77-B6B4D8CDA22C}" srcId="{F02BDC85-4DBF-4A9B-BF6A-CE1065FA7ACC}" destId="{E1266B98-6CE0-4A6C-9DA8-7289702154A9}" srcOrd="0" destOrd="0" parTransId="{3F2E629E-2684-4FA1-A3A6-54EBD25D719D}" sibTransId="{BF4B9A28-883B-48D8-BA88-534FD841B333}"/>
    <dgm:cxn modelId="{02473E9A-81E1-4C55-A21C-FE231F6E7B93}" srcId="{E1266B98-6CE0-4A6C-9DA8-7289702154A9}" destId="{97A734E3-152C-4238-8840-EE65C9367DCE}" srcOrd="2" destOrd="0" parTransId="{093D478E-8C03-4F27-B8D2-1C2E12EA0D6D}" sibTransId="{10E3E5B6-617A-47D4-AA9F-E7546710513A}"/>
    <dgm:cxn modelId="{F0A4469D-CE2B-46B9-80D9-77A90ADD95FC}" srcId="{676F18DC-19D8-45BB-A61E-E4B26EE3A5F5}" destId="{F02BDC85-4DBF-4A9B-BF6A-CE1065FA7ACC}" srcOrd="0" destOrd="0" parTransId="{571C0F73-BDF5-4EF4-AD2B-1640FBEBACFA}" sibTransId="{ACFC0804-C12C-4A37-9F3B-53992405A93A}"/>
    <dgm:cxn modelId="{A4D530BA-B8ED-D74E-BA56-BE9BFC9C76EA}" type="presOf" srcId="{7E2DCD36-5544-40C3-ABFE-DB507D891081}" destId="{BDB50B7F-9B23-0F4C-A54B-65D3822F4D6E}" srcOrd="0" destOrd="2" presId="urn:microsoft.com/office/officeart/2005/8/layout/vList2"/>
    <dgm:cxn modelId="{BB2344BF-6E9D-48ED-A10C-E6647A315C15}" srcId="{E1266B98-6CE0-4A6C-9DA8-7289702154A9}" destId="{7E2DCD36-5544-40C3-ABFE-DB507D891081}" srcOrd="1" destOrd="0" parTransId="{A3F4E53C-CC52-4688-B8AB-3AC7A5F3BFBF}" sibTransId="{96C2D2C2-E20F-4D40-BA5D-9493D1CB9A33}"/>
    <dgm:cxn modelId="{B853BECD-53DC-784C-AE67-70BEF9061A53}" type="presOf" srcId="{E1266B98-6CE0-4A6C-9DA8-7289702154A9}" destId="{BDB50B7F-9B23-0F4C-A54B-65D3822F4D6E}" srcOrd="0" destOrd="0" presId="urn:microsoft.com/office/officeart/2005/8/layout/vList2"/>
    <dgm:cxn modelId="{ABFC67EB-7E87-9649-9228-4DD6A402627A}" type="presOf" srcId="{BD32FEAF-8C79-4AD3-9622-746AFFCB2FF1}" destId="{BDB50B7F-9B23-0F4C-A54B-65D3822F4D6E}" srcOrd="0" destOrd="6" presId="urn:microsoft.com/office/officeart/2005/8/layout/vList2"/>
    <dgm:cxn modelId="{DDC2FF1A-07F0-7C48-BAEC-1B0A762ED29C}" type="presParOf" srcId="{4CF9D530-C896-7A44-B048-137C740AF28F}" destId="{DDF0E6D0-299D-0C4A-B3B6-8B9417248634}" srcOrd="0" destOrd="0" presId="urn:microsoft.com/office/officeart/2005/8/layout/vList2"/>
    <dgm:cxn modelId="{F6720128-176B-EA4A-8DC7-D712E67B47AE}" type="presParOf" srcId="{4CF9D530-C896-7A44-B048-137C740AF28F}" destId="{BDB50B7F-9B23-0F4C-A54B-65D3822F4D6E}"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C6AF663-8CF0-4BAD-89BF-441B57EC43B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DA66B16-BC84-4E6D-8B15-3BA307D75818}">
      <dgm:prSet/>
      <dgm:spPr/>
      <dgm:t>
        <a:bodyPr/>
        <a:lstStyle/>
        <a:p>
          <a:r>
            <a:rPr lang="en-US"/>
            <a:t>Need for a unifying vision for Global Neurosurgery</a:t>
          </a:r>
        </a:p>
      </dgm:t>
    </dgm:pt>
    <dgm:pt modelId="{B9A594D1-A50D-4C27-ADC8-D0E11D123556}" type="parTrans" cxnId="{E6426C29-92B7-4836-B879-8FF657CB3AF5}">
      <dgm:prSet/>
      <dgm:spPr/>
      <dgm:t>
        <a:bodyPr/>
        <a:lstStyle/>
        <a:p>
          <a:endParaRPr lang="en-US"/>
        </a:p>
      </dgm:t>
    </dgm:pt>
    <dgm:pt modelId="{A168DE44-145E-4773-A096-FE2F24B5536D}" type="sibTrans" cxnId="{E6426C29-92B7-4836-B879-8FF657CB3AF5}">
      <dgm:prSet/>
      <dgm:spPr/>
      <dgm:t>
        <a:bodyPr/>
        <a:lstStyle/>
        <a:p>
          <a:endParaRPr lang="en-US"/>
        </a:p>
      </dgm:t>
    </dgm:pt>
    <dgm:pt modelId="{25C43BFF-40CE-48FB-B021-A146BCA9E845}">
      <dgm:prSet/>
      <dgm:spPr/>
      <dgm:t>
        <a:bodyPr/>
        <a:lstStyle/>
        <a:p>
          <a:r>
            <a:rPr lang="en-US"/>
            <a:t>“80% of the world has access to essential neurosurgical care by 2030”</a:t>
          </a:r>
        </a:p>
      </dgm:t>
    </dgm:pt>
    <dgm:pt modelId="{14BFFB1F-B690-46EC-A0DA-8FD02A2E9F0E}" type="parTrans" cxnId="{DB20E39C-9F41-4CA3-BB2A-B1C5E0D91E67}">
      <dgm:prSet/>
      <dgm:spPr/>
      <dgm:t>
        <a:bodyPr/>
        <a:lstStyle/>
        <a:p>
          <a:endParaRPr lang="en-US"/>
        </a:p>
      </dgm:t>
    </dgm:pt>
    <dgm:pt modelId="{7E8C81DE-62C8-484F-96B7-33DC983438FA}" type="sibTrans" cxnId="{DB20E39C-9F41-4CA3-BB2A-B1C5E0D91E67}">
      <dgm:prSet/>
      <dgm:spPr/>
      <dgm:t>
        <a:bodyPr/>
        <a:lstStyle/>
        <a:p>
          <a:endParaRPr lang="en-US"/>
        </a:p>
      </dgm:t>
    </dgm:pt>
    <dgm:pt modelId="{AA6A292A-C9CA-42E4-B5C6-DA8D9E4A570A}">
      <dgm:prSet/>
      <dgm:spPr/>
      <dgm:t>
        <a:bodyPr/>
        <a:lstStyle/>
        <a:p>
          <a:r>
            <a:rPr lang="en-US"/>
            <a:t>“80% of the world is within 4 hours of a neurosurgical center by 2030”</a:t>
          </a:r>
        </a:p>
      </dgm:t>
    </dgm:pt>
    <dgm:pt modelId="{926642EB-D159-4B37-A992-B5ECA048A0F4}" type="parTrans" cxnId="{79A5444C-85E6-4A6B-9453-9E1DAB0A34AA}">
      <dgm:prSet/>
      <dgm:spPr/>
      <dgm:t>
        <a:bodyPr/>
        <a:lstStyle/>
        <a:p>
          <a:endParaRPr lang="en-US"/>
        </a:p>
      </dgm:t>
    </dgm:pt>
    <dgm:pt modelId="{A7235C19-FEB3-4F6D-A7E6-BCC07384BCA3}" type="sibTrans" cxnId="{79A5444C-85E6-4A6B-9453-9E1DAB0A34AA}">
      <dgm:prSet/>
      <dgm:spPr/>
      <dgm:t>
        <a:bodyPr/>
        <a:lstStyle/>
        <a:p>
          <a:endParaRPr lang="en-US"/>
        </a:p>
      </dgm:t>
    </dgm:pt>
    <dgm:pt modelId="{1F8C68DA-A53C-41EA-878F-E8F37FB6BDD4}">
      <dgm:prSet/>
      <dgm:spPr/>
      <dgm:t>
        <a:bodyPr/>
        <a:lstStyle/>
        <a:p>
          <a:r>
            <a:rPr lang="en-US"/>
            <a:t>“90% of LMICs with National Neurotrauma Plan in place by 2021”</a:t>
          </a:r>
        </a:p>
      </dgm:t>
    </dgm:pt>
    <dgm:pt modelId="{C6B01D77-391F-4814-B12F-3C719E766889}" type="parTrans" cxnId="{2FE01856-9A96-4A6E-AC3E-DB97ADBCAC5C}">
      <dgm:prSet/>
      <dgm:spPr/>
      <dgm:t>
        <a:bodyPr/>
        <a:lstStyle/>
        <a:p>
          <a:endParaRPr lang="en-US"/>
        </a:p>
      </dgm:t>
    </dgm:pt>
    <dgm:pt modelId="{213C7BA3-9CF3-4D80-B81E-60C2A7F09221}" type="sibTrans" cxnId="{2FE01856-9A96-4A6E-AC3E-DB97ADBCAC5C}">
      <dgm:prSet/>
      <dgm:spPr/>
      <dgm:t>
        <a:bodyPr/>
        <a:lstStyle/>
        <a:p>
          <a:endParaRPr lang="en-US"/>
        </a:p>
      </dgm:t>
    </dgm:pt>
    <dgm:pt modelId="{8637CA06-0D55-2C4F-A8B8-51130CE8C9AB}" type="pres">
      <dgm:prSet presAssocID="{9C6AF663-8CF0-4BAD-89BF-441B57EC43BD}" presName="linear" presStyleCnt="0">
        <dgm:presLayoutVars>
          <dgm:animLvl val="lvl"/>
          <dgm:resizeHandles val="exact"/>
        </dgm:presLayoutVars>
      </dgm:prSet>
      <dgm:spPr/>
    </dgm:pt>
    <dgm:pt modelId="{3A98A9F1-1DAE-954A-A26B-24E8A5C002A7}" type="pres">
      <dgm:prSet presAssocID="{BDA66B16-BC84-4E6D-8B15-3BA307D75818}" presName="parentText" presStyleLbl="node1" presStyleIdx="0" presStyleCnt="4">
        <dgm:presLayoutVars>
          <dgm:chMax val="0"/>
          <dgm:bulletEnabled val="1"/>
        </dgm:presLayoutVars>
      </dgm:prSet>
      <dgm:spPr/>
    </dgm:pt>
    <dgm:pt modelId="{68ECA793-6FD2-8846-9EA3-9A3F0B67CE9E}" type="pres">
      <dgm:prSet presAssocID="{A168DE44-145E-4773-A096-FE2F24B5536D}" presName="spacer" presStyleCnt="0"/>
      <dgm:spPr/>
    </dgm:pt>
    <dgm:pt modelId="{D06A7792-40A5-1D45-BA58-F4540D948083}" type="pres">
      <dgm:prSet presAssocID="{25C43BFF-40CE-48FB-B021-A146BCA9E845}" presName="parentText" presStyleLbl="node1" presStyleIdx="1" presStyleCnt="4">
        <dgm:presLayoutVars>
          <dgm:chMax val="0"/>
          <dgm:bulletEnabled val="1"/>
        </dgm:presLayoutVars>
      </dgm:prSet>
      <dgm:spPr/>
    </dgm:pt>
    <dgm:pt modelId="{B566C5EF-AAE3-5240-998F-7EECDC08206B}" type="pres">
      <dgm:prSet presAssocID="{7E8C81DE-62C8-484F-96B7-33DC983438FA}" presName="spacer" presStyleCnt="0"/>
      <dgm:spPr/>
    </dgm:pt>
    <dgm:pt modelId="{EA09A906-B238-A948-ABDA-96CD6F3B2DBC}" type="pres">
      <dgm:prSet presAssocID="{AA6A292A-C9CA-42E4-B5C6-DA8D9E4A570A}" presName="parentText" presStyleLbl="node1" presStyleIdx="2" presStyleCnt="4">
        <dgm:presLayoutVars>
          <dgm:chMax val="0"/>
          <dgm:bulletEnabled val="1"/>
        </dgm:presLayoutVars>
      </dgm:prSet>
      <dgm:spPr/>
    </dgm:pt>
    <dgm:pt modelId="{5CAA178D-6500-6C44-89EF-64B28746B6B0}" type="pres">
      <dgm:prSet presAssocID="{A7235C19-FEB3-4F6D-A7E6-BCC07384BCA3}" presName="spacer" presStyleCnt="0"/>
      <dgm:spPr/>
    </dgm:pt>
    <dgm:pt modelId="{03848BFA-716C-E14D-B95D-33F961AF5010}" type="pres">
      <dgm:prSet presAssocID="{1F8C68DA-A53C-41EA-878F-E8F37FB6BDD4}" presName="parentText" presStyleLbl="node1" presStyleIdx="3" presStyleCnt="4">
        <dgm:presLayoutVars>
          <dgm:chMax val="0"/>
          <dgm:bulletEnabled val="1"/>
        </dgm:presLayoutVars>
      </dgm:prSet>
      <dgm:spPr/>
    </dgm:pt>
  </dgm:ptLst>
  <dgm:cxnLst>
    <dgm:cxn modelId="{C3F50B0B-FAF6-344A-9198-852A3179BB5A}" type="presOf" srcId="{AA6A292A-C9CA-42E4-B5C6-DA8D9E4A570A}" destId="{EA09A906-B238-A948-ABDA-96CD6F3B2DBC}" srcOrd="0" destOrd="0" presId="urn:microsoft.com/office/officeart/2005/8/layout/vList2"/>
    <dgm:cxn modelId="{E6426C29-92B7-4836-B879-8FF657CB3AF5}" srcId="{9C6AF663-8CF0-4BAD-89BF-441B57EC43BD}" destId="{BDA66B16-BC84-4E6D-8B15-3BA307D75818}" srcOrd="0" destOrd="0" parTransId="{B9A594D1-A50D-4C27-ADC8-D0E11D123556}" sibTransId="{A168DE44-145E-4773-A096-FE2F24B5536D}"/>
    <dgm:cxn modelId="{79A5444C-85E6-4A6B-9453-9E1DAB0A34AA}" srcId="{9C6AF663-8CF0-4BAD-89BF-441B57EC43BD}" destId="{AA6A292A-C9CA-42E4-B5C6-DA8D9E4A570A}" srcOrd="2" destOrd="0" parTransId="{926642EB-D159-4B37-A992-B5ECA048A0F4}" sibTransId="{A7235C19-FEB3-4F6D-A7E6-BCC07384BCA3}"/>
    <dgm:cxn modelId="{2FE01856-9A96-4A6E-AC3E-DB97ADBCAC5C}" srcId="{9C6AF663-8CF0-4BAD-89BF-441B57EC43BD}" destId="{1F8C68DA-A53C-41EA-878F-E8F37FB6BDD4}" srcOrd="3" destOrd="0" parTransId="{C6B01D77-391F-4814-B12F-3C719E766889}" sibTransId="{213C7BA3-9CF3-4D80-B81E-60C2A7F09221}"/>
    <dgm:cxn modelId="{D42FF85D-A037-BD40-8E1C-6CDA2ED9EE0E}" type="presOf" srcId="{25C43BFF-40CE-48FB-B021-A146BCA9E845}" destId="{D06A7792-40A5-1D45-BA58-F4540D948083}" srcOrd="0" destOrd="0" presId="urn:microsoft.com/office/officeart/2005/8/layout/vList2"/>
    <dgm:cxn modelId="{714DA96C-E4F9-7342-A647-362EF0CC24EC}" type="presOf" srcId="{9C6AF663-8CF0-4BAD-89BF-441B57EC43BD}" destId="{8637CA06-0D55-2C4F-A8B8-51130CE8C9AB}" srcOrd="0" destOrd="0" presId="urn:microsoft.com/office/officeart/2005/8/layout/vList2"/>
    <dgm:cxn modelId="{DB20E39C-9F41-4CA3-BB2A-B1C5E0D91E67}" srcId="{9C6AF663-8CF0-4BAD-89BF-441B57EC43BD}" destId="{25C43BFF-40CE-48FB-B021-A146BCA9E845}" srcOrd="1" destOrd="0" parTransId="{14BFFB1F-B690-46EC-A0DA-8FD02A2E9F0E}" sibTransId="{7E8C81DE-62C8-484F-96B7-33DC983438FA}"/>
    <dgm:cxn modelId="{9C1029A4-4DDC-8C44-917D-7E34BFC91146}" type="presOf" srcId="{BDA66B16-BC84-4E6D-8B15-3BA307D75818}" destId="{3A98A9F1-1DAE-954A-A26B-24E8A5C002A7}" srcOrd="0" destOrd="0" presId="urn:microsoft.com/office/officeart/2005/8/layout/vList2"/>
    <dgm:cxn modelId="{529ECFB6-8561-0141-93B9-8015958FAA66}" type="presOf" srcId="{1F8C68DA-A53C-41EA-878F-E8F37FB6BDD4}" destId="{03848BFA-716C-E14D-B95D-33F961AF5010}" srcOrd="0" destOrd="0" presId="urn:microsoft.com/office/officeart/2005/8/layout/vList2"/>
    <dgm:cxn modelId="{04CD4D97-5137-1641-A66D-89EDA884AB1A}" type="presParOf" srcId="{8637CA06-0D55-2C4F-A8B8-51130CE8C9AB}" destId="{3A98A9F1-1DAE-954A-A26B-24E8A5C002A7}" srcOrd="0" destOrd="0" presId="urn:microsoft.com/office/officeart/2005/8/layout/vList2"/>
    <dgm:cxn modelId="{C790A4A2-8F72-554E-BC59-CCE32CB3F1FD}" type="presParOf" srcId="{8637CA06-0D55-2C4F-A8B8-51130CE8C9AB}" destId="{68ECA793-6FD2-8846-9EA3-9A3F0B67CE9E}" srcOrd="1" destOrd="0" presId="urn:microsoft.com/office/officeart/2005/8/layout/vList2"/>
    <dgm:cxn modelId="{5E24579B-1F47-B64C-B84C-AC5AD9810174}" type="presParOf" srcId="{8637CA06-0D55-2C4F-A8B8-51130CE8C9AB}" destId="{D06A7792-40A5-1D45-BA58-F4540D948083}" srcOrd="2" destOrd="0" presId="urn:microsoft.com/office/officeart/2005/8/layout/vList2"/>
    <dgm:cxn modelId="{CD632DAB-F98E-504D-BD65-14984C6CF58E}" type="presParOf" srcId="{8637CA06-0D55-2C4F-A8B8-51130CE8C9AB}" destId="{B566C5EF-AAE3-5240-998F-7EECDC08206B}" srcOrd="3" destOrd="0" presId="urn:microsoft.com/office/officeart/2005/8/layout/vList2"/>
    <dgm:cxn modelId="{05DF7053-79FC-F445-9586-3CA9DD6618D1}" type="presParOf" srcId="{8637CA06-0D55-2C4F-A8B8-51130CE8C9AB}" destId="{EA09A906-B238-A948-ABDA-96CD6F3B2DBC}" srcOrd="4" destOrd="0" presId="urn:microsoft.com/office/officeart/2005/8/layout/vList2"/>
    <dgm:cxn modelId="{EF169576-F2ED-1045-9F61-15D99E1C1FAC}" type="presParOf" srcId="{8637CA06-0D55-2C4F-A8B8-51130CE8C9AB}" destId="{5CAA178D-6500-6C44-89EF-64B28746B6B0}" srcOrd="5" destOrd="0" presId="urn:microsoft.com/office/officeart/2005/8/layout/vList2"/>
    <dgm:cxn modelId="{5E2A9145-F217-F84D-AF74-186B3E2509AB}" type="presParOf" srcId="{8637CA06-0D55-2C4F-A8B8-51130CE8C9AB}" destId="{03848BFA-716C-E14D-B95D-33F961AF501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122EEEE-087C-2643-914B-A113ABF6C4CD}" type="doc">
      <dgm:prSet loTypeId="urn:microsoft.com/office/officeart/2005/8/layout/arrow2" loCatId="" qsTypeId="urn:microsoft.com/office/officeart/2005/8/quickstyle/simple1" qsCatId="simple" csTypeId="urn:microsoft.com/office/officeart/2005/8/colors/accent1_2" csCatId="accent1" phldr="1"/>
      <dgm:spPr/>
    </dgm:pt>
    <dgm:pt modelId="{84CA648D-5A67-5944-B89C-188BD87CDE0D}">
      <dgm:prSet phldrT="[Text]"/>
      <dgm:spPr/>
      <dgm:t>
        <a:bodyPr/>
        <a:lstStyle/>
        <a:p>
          <a:r>
            <a:rPr lang="en-US" dirty="0"/>
            <a:t>Bogota Declaration 12/2016</a:t>
          </a:r>
        </a:p>
      </dgm:t>
    </dgm:pt>
    <dgm:pt modelId="{9FAB1DDA-5109-D34C-AD46-8A180B9C3B2D}" type="parTrans" cxnId="{E713327F-3440-B64D-A105-167B47098997}">
      <dgm:prSet/>
      <dgm:spPr/>
      <dgm:t>
        <a:bodyPr/>
        <a:lstStyle/>
        <a:p>
          <a:endParaRPr lang="en-US"/>
        </a:p>
      </dgm:t>
    </dgm:pt>
    <dgm:pt modelId="{1B8B91B7-D3C4-594D-9D2A-EA3715823AD6}" type="sibTrans" cxnId="{E713327F-3440-B64D-A105-167B47098997}">
      <dgm:prSet/>
      <dgm:spPr/>
      <dgm:t>
        <a:bodyPr/>
        <a:lstStyle/>
        <a:p>
          <a:endParaRPr lang="en-US"/>
        </a:p>
      </dgm:t>
    </dgm:pt>
    <dgm:pt modelId="{17302E3F-A81A-0240-BCDA-86F2C048CC54}">
      <dgm:prSet phldrT="[Text]"/>
      <dgm:spPr/>
      <dgm:t>
        <a:bodyPr/>
        <a:lstStyle/>
        <a:p>
          <a:r>
            <a:rPr lang="en-US" dirty="0"/>
            <a:t>ICRAN Peshawar 3/2019</a:t>
          </a:r>
        </a:p>
      </dgm:t>
    </dgm:pt>
    <dgm:pt modelId="{AFA512F4-3269-AA44-9C4C-666E9D445BD1}" type="parTrans" cxnId="{35D49E7F-7737-844E-81B3-8C294A003E9D}">
      <dgm:prSet/>
      <dgm:spPr/>
      <dgm:t>
        <a:bodyPr/>
        <a:lstStyle/>
        <a:p>
          <a:endParaRPr lang="en-US"/>
        </a:p>
      </dgm:t>
    </dgm:pt>
    <dgm:pt modelId="{E43943F5-BCD7-0441-8D3E-ED1864B98A82}" type="sibTrans" cxnId="{35D49E7F-7737-844E-81B3-8C294A003E9D}">
      <dgm:prSet/>
      <dgm:spPr/>
      <dgm:t>
        <a:bodyPr/>
        <a:lstStyle/>
        <a:p>
          <a:endParaRPr lang="en-US"/>
        </a:p>
      </dgm:t>
    </dgm:pt>
    <dgm:pt modelId="{EFEA679F-F667-FD4D-B7E5-34AB958A6F88}">
      <dgm:prSet phldrT="[Text]"/>
      <dgm:spPr/>
      <dgm:t>
        <a:bodyPr/>
        <a:lstStyle/>
        <a:p>
          <a:r>
            <a:rPr lang="en-US" dirty="0"/>
            <a:t>WFNS Beijing 9/2019</a:t>
          </a:r>
        </a:p>
      </dgm:t>
    </dgm:pt>
    <dgm:pt modelId="{D0C30BF1-D8C6-B74D-945A-216717C9B150}" type="parTrans" cxnId="{9C753877-41A1-DC4B-8925-4FD42DD47A2C}">
      <dgm:prSet/>
      <dgm:spPr/>
      <dgm:t>
        <a:bodyPr/>
        <a:lstStyle/>
        <a:p>
          <a:endParaRPr lang="en-US"/>
        </a:p>
      </dgm:t>
    </dgm:pt>
    <dgm:pt modelId="{B22E476E-4486-B541-B3E8-8CDBA44369BB}" type="sibTrans" cxnId="{9C753877-41A1-DC4B-8925-4FD42DD47A2C}">
      <dgm:prSet/>
      <dgm:spPr/>
      <dgm:t>
        <a:bodyPr/>
        <a:lstStyle/>
        <a:p>
          <a:endParaRPr lang="en-US"/>
        </a:p>
      </dgm:t>
    </dgm:pt>
    <dgm:pt modelId="{235C7385-0A70-A34D-9FED-3F6C0FEA2451}">
      <dgm:prSet phldrT="[Text]"/>
      <dgm:spPr/>
      <dgm:t>
        <a:bodyPr/>
        <a:lstStyle/>
        <a:p>
          <a:r>
            <a:rPr lang="en-US" dirty="0"/>
            <a:t>Weill Cornell GN Symposium 1/2019</a:t>
          </a:r>
        </a:p>
      </dgm:t>
    </dgm:pt>
    <dgm:pt modelId="{F75EE829-0714-A847-AA19-7DCC92EF3C8D}" type="parTrans" cxnId="{FEAAF39C-F081-5A49-A254-E2E7155C4DF1}">
      <dgm:prSet/>
      <dgm:spPr/>
      <dgm:t>
        <a:bodyPr/>
        <a:lstStyle/>
        <a:p>
          <a:endParaRPr lang="en-US"/>
        </a:p>
      </dgm:t>
    </dgm:pt>
    <dgm:pt modelId="{74746D8B-C6D9-AB40-AB30-523FC80495AE}" type="sibTrans" cxnId="{FEAAF39C-F081-5A49-A254-E2E7155C4DF1}">
      <dgm:prSet/>
      <dgm:spPr/>
      <dgm:t>
        <a:bodyPr/>
        <a:lstStyle/>
        <a:p>
          <a:endParaRPr lang="en-US"/>
        </a:p>
      </dgm:t>
    </dgm:pt>
    <dgm:pt modelId="{6619ED4F-917A-864D-ADE0-BDF61D3A189A}">
      <dgm:prSet/>
      <dgm:spPr/>
      <dgm:t>
        <a:bodyPr/>
        <a:lstStyle/>
        <a:p>
          <a:r>
            <a:rPr lang="en-US" dirty="0"/>
            <a:t>WFNS Bogota 2022</a:t>
          </a:r>
        </a:p>
      </dgm:t>
    </dgm:pt>
    <dgm:pt modelId="{18544503-D2F0-4E49-B0BD-85E2B6915A78}" type="parTrans" cxnId="{0A9EF79F-814D-474C-9245-E181A487FB7C}">
      <dgm:prSet/>
      <dgm:spPr/>
      <dgm:t>
        <a:bodyPr/>
        <a:lstStyle/>
        <a:p>
          <a:endParaRPr lang="en-US"/>
        </a:p>
      </dgm:t>
    </dgm:pt>
    <dgm:pt modelId="{D716BFAE-1749-DF45-A232-D0F450C94B30}" type="sibTrans" cxnId="{0A9EF79F-814D-474C-9245-E181A487FB7C}">
      <dgm:prSet/>
      <dgm:spPr/>
      <dgm:t>
        <a:bodyPr/>
        <a:lstStyle/>
        <a:p>
          <a:endParaRPr lang="en-US"/>
        </a:p>
      </dgm:t>
    </dgm:pt>
    <dgm:pt modelId="{B26ECCA3-C705-B74D-927C-422A32B3DD47}">
      <dgm:prSet/>
      <dgm:spPr/>
      <dgm:t>
        <a:bodyPr/>
        <a:lstStyle/>
        <a:p>
          <a:endParaRPr lang="en-US" dirty="0"/>
        </a:p>
      </dgm:t>
    </dgm:pt>
    <dgm:pt modelId="{BEDA2F01-13E6-B14D-8CFA-0B1F841456CE}" type="parTrans" cxnId="{4E649C9D-6A55-1E46-A6E7-F5E375CCA49A}">
      <dgm:prSet/>
      <dgm:spPr/>
      <dgm:t>
        <a:bodyPr/>
        <a:lstStyle/>
        <a:p>
          <a:endParaRPr lang="en-US"/>
        </a:p>
      </dgm:t>
    </dgm:pt>
    <dgm:pt modelId="{C2277D2E-331C-E14E-BF6C-23BF62C79C8C}" type="sibTrans" cxnId="{4E649C9D-6A55-1E46-A6E7-F5E375CCA49A}">
      <dgm:prSet/>
      <dgm:spPr/>
      <dgm:t>
        <a:bodyPr/>
        <a:lstStyle/>
        <a:p>
          <a:endParaRPr lang="en-US"/>
        </a:p>
      </dgm:t>
    </dgm:pt>
    <dgm:pt modelId="{A3023608-31E6-F24B-90A2-7D3AF4E198BD}" type="pres">
      <dgm:prSet presAssocID="{9122EEEE-087C-2643-914B-A113ABF6C4CD}" presName="arrowDiagram" presStyleCnt="0">
        <dgm:presLayoutVars>
          <dgm:chMax val="5"/>
          <dgm:dir/>
          <dgm:resizeHandles val="exact"/>
        </dgm:presLayoutVars>
      </dgm:prSet>
      <dgm:spPr/>
    </dgm:pt>
    <dgm:pt modelId="{AF11163A-D079-B843-8E85-57320061743F}" type="pres">
      <dgm:prSet presAssocID="{9122EEEE-087C-2643-914B-A113ABF6C4CD}" presName="arrow" presStyleLbl="bgShp" presStyleIdx="0" presStyleCnt="1" custLinFactNeighborX="-277" custLinFactNeighborY="-3675"/>
      <dgm:spPr/>
    </dgm:pt>
    <dgm:pt modelId="{D66F8E1B-81F1-2D45-9405-D9D741A50262}" type="pres">
      <dgm:prSet presAssocID="{9122EEEE-087C-2643-914B-A113ABF6C4CD}" presName="arrowDiagram5" presStyleCnt="0"/>
      <dgm:spPr/>
    </dgm:pt>
    <dgm:pt modelId="{839B2471-6B2D-4044-BE56-5C331C0F3DC5}" type="pres">
      <dgm:prSet presAssocID="{84CA648D-5A67-5944-B89C-188BD87CDE0D}" presName="bullet5a" presStyleLbl="node1" presStyleIdx="0" presStyleCnt="5"/>
      <dgm:spPr/>
    </dgm:pt>
    <dgm:pt modelId="{0EAFE271-9445-2442-A3B0-67CD5921C1FC}" type="pres">
      <dgm:prSet presAssocID="{84CA648D-5A67-5944-B89C-188BD87CDE0D}" presName="textBox5a" presStyleLbl="revTx" presStyleIdx="0" presStyleCnt="5">
        <dgm:presLayoutVars>
          <dgm:bulletEnabled val="1"/>
        </dgm:presLayoutVars>
      </dgm:prSet>
      <dgm:spPr/>
    </dgm:pt>
    <dgm:pt modelId="{A92B9A4A-0750-4646-9C6E-79BBE4D937BC}" type="pres">
      <dgm:prSet presAssocID="{235C7385-0A70-A34D-9FED-3F6C0FEA2451}" presName="bullet5b" presStyleLbl="node1" presStyleIdx="1" presStyleCnt="5"/>
      <dgm:spPr/>
    </dgm:pt>
    <dgm:pt modelId="{31968595-DBC4-AD4A-A56E-8AD0235AFA0A}" type="pres">
      <dgm:prSet presAssocID="{235C7385-0A70-A34D-9FED-3F6C0FEA2451}" presName="textBox5b" presStyleLbl="revTx" presStyleIdx="1" presStyleCnt="5">
        <dgm:presLayoutVars>
          <dgm:bulletEnabled val="1"/>
        </dgm:presLayoutVars>
      </dgm:prSet>
      <dgm:spPr/>
    </dgm:pt>
    <dgm:pt modelId="{3DC064E1-F73C-6543-B05E-53B5CCA0AB02}" type="pres">
      <dgm:prSet presAssocID="{EFEA679F-F667-FD4D-B7E5-34AB958A6F88}" presName="bullet5c" presStyleLbl="node1" presStyleIdx="2" presStyleCnt="5"/>
      <dgm:spPr/>
    </dgm:pt>
    <dgm:pt modelId="{1C8E576C-CEAB-3048-8D96-AB7DF1089D82}" type="pres">
      <dgm:prSet presAssocID="{EFEA679F-F667-FD4D-B7E5-34AB958A6F88}" presName="textBox5c" presStyleLbl="revTx" presStyleIdx="2" presStyleCnt="5">
        <dgm:presLayoutVars>
          <dgm:bulletEnabled val="1"/>
        </dgm:presLayoutVars>
      </dgm:prSet>
      <dgm:spPr/>
    </dgm:pt>
    <dgm:pt modelId="{3F5A984D-8277-B74B-8C2F-47264CA16E2B}" type="pres">
      <dgm:prSet presAssocID="{17302E3F-A81A-0240-BCDA-86F2C048CC54}" presName="bullet5d" presStyleLbl="node1" presStyleIdx="3" presStyleCnt="5"/>
      <dgm:spPr/>
    </dgm:pt>
    <dgm:pt modelId="{02DA6D08-1BCC-8840-A820-2F34F78F1ECD}" type="pres">
      <dgm:prSet presAssocID="{17302E3F-A81A-0240-BCDA-86F2C048CC54}" presName="textBox5d" presStyleLbl="revTx" presStyleIdx="3" presStyleCnt="5">
        <dgm:presLayoutVars>
          <dgm:bulletEnabled val="1"/>
        </dgm:presLayoutVars>
      </dgm:prSet>
      <dgm:spPr/>
    </dgm:pt>
    <dgm:pt modelId="{A43C8C1C-4112-6E45-9421-26D9CD9C1ECB}" type="pres">
      <dgm:prSet presAssocID="{6619ED4F-917A-864D-ADE0-BDF61D3A189A}" presName="bullet5e" presStyleLbl="node1" presStyleIdx="4" presStyleCnt="5"/>
      <dgm:spPr/>
    </dgm:pt>
    <dgm:pt modelId="{0B8739D2-0936-8442-8250-DD357C84DE48}" type="pres">
      <dgm:prSet presAssocID="{6619ED4F-917A-864D-ADE0-BDF61D3A189A}" presName="textBox5e" presStyleLbl="revTx" presStyleIdx="4" presStyleCnt="5">
        <dgm:presLayoutVars>
          <dgm:bulletEnabled val="1"/>
        </dgm:presLayoutVars>
      </dgm:prSet>
      <dgm:spPr/>
    </dgm:pt>
  </dgm:ptLst>
  <dgm:cxnLst>
    <dgm:cxn modelId="{620C0A07-E381-6D48-B99F-AF2338C7F2C2}" type="presOf" srcId="{6619ED4F-917A-864D-ADE0-BDF61D3A189A}" destId="{0B8739D2-0936-8442-8250-DD357C84DE48}" srcOrd="0" destOrd="0" presId="urn:microsoft.com/office/officeart/2005/8/layout/arrow2"/>
    <dgm:cxn modelId="{EE9FD721-0933-5144-B748-C2B27DDFE348}" type="presOf" srcId="{84CA648D-5A67-5944-B89C-188BD87CDE0D}" destId="{0EAFE271-9445-2442-A3B0-67CD5921C1FC}" srcOrd="0" destOrd="0" presId="urn:microsoft.com/office/officeart/2005/8/layout/arrow2"/>
    <dgm:cxn modelId="{2C798E42-24FE-2840-A513-66F635CC309D}" type="presOf" srcId="{17302E3F-A81A-0240-BCDA-86F2C048CC54}" destId="{02DA6D08-1BCC-8840-A820-2F34F78F1ECD}" srcOrd="0" destOrd="0" presId="urn:microsoft.com/office/officeart/2005/8/layout/arrow2"/>
    <dgm:cxn modelId="{B45D944E-1536-4241-B490-E84B01A3BCAA}" type="presOf" srcId="{235C7385-0A70-A34D-9FED-3F6C0FEA2451}" destId="{31968595-DBC4-AD4A-A56E-8AD0235AFA0A}" srcOrd="0" destOrd="0" presId="urn:microsoft.com/office/officeart/2005/8/layout/arrow2"/>
    <dgm:cxn modelId="{4A845662-CE20-A14F-9F4D-38210619BF4D}" type="presOf" srcId="{9122EEEE-087C-2643-914B-A113ABF6C4CD}" destId="{A3023608-31E6-F24B-90A2-7D3AF4E198BD}" srcOrd="0" destOrd="0" presId="urn:microsoft.com/office/officeart/2005/8/layout/arrow2"/>
    <dgm:cxn modelId="{9C753877-41A1-DC4B-8925-4FD42DD47A2C}" srcId="{9122EEEE-087C-2643-914B-A113ABF6C4CD}" destId="{EFEA679F-F667-FD4D-B7E5-34AB958A6F88}" srcOrd="2" destOrd="0" parTransId="{D0C30BF1-D8C6-B74D-945A-216717C9B150}" sibTransId="{B22E476E-4486-B541-B3E8-8CDBA44369BB}"/>
    <dgm:cxn modelId="{E713327F-3440-B64D-A105-167B47098997}" srcId="{9122EEEE-087C-2643-914B-A113ABF6C4CD}" destId="{84CA648D-5A67-5944-B89C-188BD87CDE0D}" srcOrd="0" destOrd="0" parTransId="{9FAB1DDA-5109-D34C-AD46-8A180B9C3B2D}" sibTransId="{1B8B91B7-D3C4-594D-9D2A-EA3715823AD6}"/>
    <dgm:cxn modelId="{35D49E7F-7737-844E-81B3-8C294A003E9D}" srcId="{9122EEEE-087C-2643-914B-A113ABF6C4CD}" destId="{17302E3F-A81A-0240-BCDA-86F2C048CC54}" srcOrd="3" destOrd="0" parTransId="{AFA512F4-3269-AA44-9C4C-666E9D445BD1}" sibTransId="{E43943F5-BCD7-0441-8D3E-ED1864B98A82}"/>
    <dgm:cxn modelId="{FEAAF39C-F081-5A49-A254-E2E7155C4DF1}" srcId="{9122EEEE-087C-2643-914B-A113ABF6C4CD}" destId="{235C7385-0A70-A34D-9FED-3F6C0FEA2451}" srcOrd="1" destOrd="0" parTransId="{F75EE829-0714-A847-AA19-7DCC92EF3C8D}" sibTransId="{74746D8B-C6D9-AB40-AB30-523FC80495AE}"/>
    <dgm:cxn modelId="{4E649C9D-6A55-1E46-A6E7-F5E375CCA49A}" srcId="{9122EEEE-087C-2643-914B-A113ABF6C4CD}" destId="{B26ECCA3-C705-B74D-927C-422A32B3DD47}" srcOrd="5" destOrd="0" parTransId="{BEDA2F01-13E6-B14D-8CFA-0B1F841456CE}" sibTransId="{C2277D2E-331C-E14E-BF6C-23BF62C79C8C}"/>
    <dgm:cxn modelId="{0A9EF79F-814D-474C-9245-E181A487FB7C}" srcId="{9122EEEE-087C-2643-914B-A113ABF6C4CD}" destId="{6619ED4F-917A-864D-ADE0-BDF61D3A189A}" srcOrd="4" destOrd="0" parTransId="{18544503-D2F0-4E49-B0BD-85E2B6915A78}" sibTransId="{D716BFAE-1749-DF45-A232-D0F450C94B30}"/>
    <dgm:cxn modelId="{D1BEC5DA-2288-3F43-AEA7-EBE4817ADB25}" type="presOf" srcId="{EFEA679F-F667-FD4D-B7E5-34AB958A6F88}" destId="{1C8E576C-CEAB-3048-8D96-AB7DF1089D82}" srcOrd="0" destOrd="0" presId="urn:microsoft.com/office/officeart/2005/8/layout/arrow2"/>
    <dgm:cxn modelId="{D9AB9F55-54FC-1440-8B51-A46BF0432E22}" type="presParOf" srcId="{A3023608-31E6-F24B-90A2-7D3AF4E198BD}" destId="{AF11163A-D079-B843-8E85-57320061743F}" srcOrd="0" destOrd="0" presId="urn:microsoft.com/office/officeart/2005/8/layout/arrow2"/>
    <dgm:cxn modelId="{0B2B4CC9-6FCB-3445-BAAB-A463C3FB7B23}" type="presParOf" srcId="{A3023608-31E6-F24B-90A2-7D3AF4E198BD}" destId="{D66F8E1B-81F1-2D45-9405-D9D741A50262}" srcOrd="1" destOrd="0" presId="urn:microsoft.com/office/officeart/2005/8/layout/arrow2"/>
    <dgm:cxn modelId="{E441B061-309A-0944-8200-0CDDB91FB8BD}" type="presParOf" srcId="{D66F8E1B-81F1-2D45-9405-D9D741A50262}" destId="{839B2471-6B2D-4044-BE56-5C331C0F3DC5}" srcOrd="0" destOrd="0" presId="urn:microsoft.com/office/officeart/2005/8/layout/arrow2"/>
    <dgm:cxn modelId="{EA37A8DA-D464-6F43-A31C-93296327F34A}" type="presParOf" srcId="{D66F8E1B-81F1-2D45-9405-D9D741A50262}" destId="{0EAFE271-9445-2442-A3B0-67CD5921C1FC}" srcOrd="1" destOrd="0" presId="urn:microsoft.com/office/officeart/2005/8/layout/arrow2"/>
    <dgm:cxn modelId="{C561B1CD-BEE4-7842-9DF4-B7F48987D7BB}" type="presParOf" srcId="{D66F8E1B-81F1-2D45-9405-D9D741A50262}" destId="{A92B9A4A-0750-4646-9C6E-79BBE4D937BC}" srcOrd="2" destOrd="0" presId="urn:microsoft.com/office/officeart/2005/8/layout/arrow2"/>
    <dgm:cxn modelId="{50BC27B0-09BF-4743-82D2-5947B9B7A382}" type="presParOf" srcId="{D66F8E1B-81F1-2D45-9405-D9D741A50262}" destId="{31968595-DBC4-AD4A-A56E-8AD0235AFA0A}" srcOrd="3" destOrd="0" presId="urn:microsoft.com/office/officeart/2005/8/layout/arrow2"/>
    <dgm:cxn modelId="{3DD0BC1A-B833-C241-8962-2A8B68460A3B}" type="presParOf" srcId="{D66F8E1B-81F1-2D45-9405-D9D741A50262}" destId="{3DC064E1-F73C-6543-B05E-53B5CCA0AB02}" srcOrd="4" destOrd="0" presId="urn:microsoft.com/office/officeart/2005/8/layout/arrow2"/>
    <dgm:cxn modelId="{589BB4D2-FD8B-0F48-BFDA-ADCA2C2A5B8F}" type="presParOf" srcId="{D66F8E1B-81F1-2D45-9405-D9D741A50262}" destId="{1C8E576C-CEAB-3048-8D96-AB7DF1089D82}" srcOrd="5" destOrd="0" presId="urn:microsoft.com/office/officeart/2005/8/layout/arrow2"/>
    <dgm:cxn modelId="{E5ECB406-0CF5-BC46-86C0-317879BFC7CB}" type="presParOf" srcId="{D66F8E1B-81F1-2D45-9405-D9D741A50262}" destId="{3F5A984D-8277-B74B-8C2F-47264CA16E2B}" srcOrd="6" destOrd="0" presId="urn:microsoft.com/office/officeart/2005/8/layout/arrow2"/>
    <dgm:cxn modelId="{16A75E2B-9112-154A-A28B-DA84D6EBB23F}" type="presParOf" srcId="{D66F8E1B-81F1-2D45-9405-D9D741A50262}" destId="{02DA6D08-1BCC-8840-A820-2F34F78F1ECD}" srcOrd="7" destOrd="0" presId="urn:microsoft.com/office/officeart/2005/8/layout/arrow2"/>
    <dgm:cxn modelId="{9FA94F4E-DFBD-4448-B3C1-595954E95473}" type="presParOf" srcId="{D66F8E1B-81F1-2D45-9405-D9D741A50262}" destId="{A43C8C1C-4112-6E45-9421-26D9CD9C1ECB}" srcOrd="8" destOrd="0" presId="urn:microsoft.com/office/officeart/2005/8/layout/arrow2"/>
    <dgm:cxn modelId="{D1ADF9E6-6FBE-5A43-A2C3-EF2D7318F087}" type="presParOf" srcId="{D66F8E1B-81F1-2D45-9405-D9D741A50262}" destId="{0B8739D2-0936-8442-8250-DD357C84DE48}"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FE2205-B025-4D50-996A-0DFF2895E38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FE461EA-E0A6-4CA9-98B1-98F9212E1834}">
      <dgm:prSet/>
      <dgm:spPr/>
      <dgm:t>
        <a:bodyPr/>
        <a:lstStyle/>
        <a:p>
          <a:r>
            <a:rPr lang="en-US"/>
            <a:t>LEVEL 2B</a:t>
          </a:r>
        </a:p>
      </dgm:t>
    </dgm:pt>
    <dgm:pt modelId="{63AC7582-22AE-4FEE-B767-4F99A9241165}" type="parTrans" cxnId="{81C5D6DD-54A8-44E9-901F-268A769779B4}">
      <dgm:prSet/>
      <dgm:spPr/>
      <dgm:t>
        <a:bodyPr/>
        <a:lstStyle/>
        <a:p>
          <a:endParaRPr lang="en-US"/>
        </a:p>
      </dgm:t>
    </dgm:pt>
    <dgm:pt modelId="{30A5085F-2FA6-4FE3-B1B0-8E8BACFA2BED}" type="sibTrans" cxnId="{81C5D6DD-54A8-44E9-901F-268A769779B4}">
      <dgm:prSet/>
      <dgm:spPr/>
      <dgm:t>
        <a:bodyPr/>
        <a:lstStyle/>
        <a:p>
          <a:endParaRPr lang="en-US"/>
        </a:p>
      </dgm:t>
    </dgm:pt>
    <dgm:pt modelId="{B0155260-0DF1-4BFC-9C8D-6892F8868724}">
      <dgm:prSet/>
      <dgm:spPr/>
      <dgm:t>
        <a:bodyPr/>
        <a:lstStyle/>
        <a:p>
          <a:r>
            <a:rPr lang="en-US"/>
            <a:t>DATA FROM ICP MONITORING REDUCES HOSPITAL STAY AND TWO WEEK POST INJURY MORTALITY </a:t>
          </a:r>
        </a:p>
      </dgm:t>
    </dgm:pt>
    <dgm:pt modelId="{B3AEDBDD-E912-443D-BB34-D181F15BC684}" type="parTrans" cxnId="{B6C4310F-2EAD-4455-B972-679C5300194B}">
      <dgm:prSet/>
      <dgm:spPr/>
      <dgm:t>
        <a:bodyPr/>
        <a:lstStyle/>
        <a:p>
          <a:endParaRPr lang="en-US"/>
        </a:p>
      </dgm:t>
    </dgm:pt>
    <dgm:pt modelId="{4BA12C22-58D4-43AB-B9D0-7195F010ED3A}" type="sibTrans" cxnId="{B6C4310F-2EAD-4455-B972-679C5300194B}">
      <dgm:prSet/>
      <dgm:spPr/>
      <dgm:t>
        <a:bodyPr/>
        <a:lstStyle/>
        <a:p>
          <a:endParaRPr lang="en-US"/>
        </a:p>
      </dgm:t>
    </dgm:pt>
    <dgm:pt modelId="{D6CC05BB-32F6-4F67-B8B0-998CD2296DB4}">
      <dgm:prSet/>
      <dgm:spPr/>
      <dgm:t>
        <a:bodyPr/>
        <a:lstStyle/>
        <a:p>
          <a:r>
            <a:rPr lang="en-US"/>
            <a:t>ICP SHOULD BE MONITORED IN ALL SALVAGABLE PATIENTS WITH GCS 3-8 AFTER RESUSCITATION WITH CT CHANGES </a:t>
          </a:r>
        </a:p>
      </dgm:t>
    </dgm:pt>
    <dgm:pt modelId="{069B1759-748C-4BB4-899F-A90FA82F2DD8}" type="parTrans" cxnId="{EB1DC0B7-C784-494A-A975-882847565382}">
      <dgm:prSet/>
      <dgm:spPr/>
      <dgm:t>
        <a:bodyPr/>
        <a:lstStyle/>
        <a:p>
          <a:endParaRPr lang="en-US"/>
        </a:p>
      </dgm:t>
    </dgm:pt>
    <dgm:pt modelId="{A1A7EA5D-E229-4F68-BBEA-FCF425C9DAE8}" type="sibTrans" cxnId="{EB1DC0B7-C784-494A-A975-882847565382}">
      <dgm:prSet/>
      <dgm:spPr/>
      <dgm:t>
        <a:bodyPr/>
        <a:lstStyle/>
        <a:p>
          <a:endParaRPr lang="en-US"/>
        </a:p>
      </dgm:t>
    </dgm:pt>
    <dgm:pt modelId="{3CE58034-B93D-4292-850F-922C0C49D726}">
      <dgm:prSet/>
      <dgm:spPr/>
      <dgm:t>
        <a:bodyPr/>
        <a:lstStyle/>
        <a:p>
          <a:r>
            <a:rPr lang="en-US"/>
            <a:t>ICP MONITORING IS INDICATED IN SEVERE  TBI WITH NORMAL CT BUT HAVING TWO OR MORE FEATURES ON ADMISSION – AGE GREATER THAN 40 , UNILATERAL OR BILATERAL MOTOR POSTURING OR SBP &lt; 90</a:t>
          </a:r>
        </a:p>
      </dgm:t>
    </dgm:pt>
    <dgm:pt modelId="{1FD1DDA4-4A7A-4AC1-BDBB-FE53F9847EF4}" type="parTrans" cxnId="{93604C5E-86B7-4D97-8F88-E0F019561956}">
      <dgm:prSet/>
      <dgm:spPr/>
      <dgm:t>
        <a:bodyPr/>
        <a:lstStyle/>
        <a:p>
          <a:endParaRPr lang="en-US"/>
        </a:p>
      </dgm:t>
    </dgm:pt>
    <dgm:pt modelId="{5E83BC3E-AD04-4EB7-AEDF-53E48E86C9CA}" type="sibTrans" cxnId="{93604C5E-86B7-4D97-8F88-E0F019561956}">
      <dgm:prSet/>
      <dgm:spPr/>
      <dgm:t>
        <a:bodyPr/>
        <a:lstStyle/>
        <a:p>
          <a:endParaRPr lang="en-US"/>
        </a:p>
      </dgm:t>
    </dgm:pt>
    <dgm:pt modelId="{C4DB2625-082A-864B-9E78-90588D764190}" type="pres">
      <dgm:prSet presAssocID="{C9FE2205-B025-4D50-996A-0DFF2895E38D}" presName="linear" presStyleCnt="0">
        <dgm:presLayoutVars>
          <dgm:animLvl val="lvl"/>
          <dgm:resizeHandles val="exact"/>
        </dgm:presLayoutVars>
      </dgm:prSet>
      <dgm:spPr/>
    </dgm:pt>
    <dgm:pt modelId="{AF459A86-5D8E-5642-A261-083D5A8E0331}" type="pres">
      <dgm:prSet presAssocID="{FFE461EA-E0A6-4CA9-98B1-98F9212E1834}" presName="parentText" presStyleLbl="node1" presStyleIdx="0" presStyleCnt="4">
        <dgm:presLayoutVars>
          <dgm:chMax val="0"/>
          <dgm:bulletEnabled val="1"/>
        </dgm:presLayoutVars>
      </dgm:prSet>
      <dgm:spPr/>
    </dgm:pt>
    <dgm:pt modelId="{4A49A35A-D5D0-5A4C-8F92-8C3755F22B4D}" type="pres">
      <dgm:prSet presAssocID="{30A5085F-2FA6-4FE3-B1B0-8E8BACFA2BED}" presName="spacer" presStyleCnt="0"/>
      <dgm:spPr/>
    </dgm:pt>
    <dgm:pt modelId="{C851D79F-B6CC-C641-B2D1-4F48944825F8}" type="pres">
      <dgm:prSet presAssocID="{B0155260-0DF1-4BFC-9C8D-6892F8868724}" presName="parentText" presStyleLbl="node1" presStyleIdx="1" presStyleCnt="4">
        <dgm:presLayoutVars>
          <dgm:chMax val="0"/>
          <dgm:bulletEnabled val="1"/>
        </dgm:presLayoutVars>
      </dgm:prSet>
      <dgm:spPr/>
    </dgm:pt>
    <dgm:pt modelId="{F07CD4C3-25A0-BA47-9400-B372F0CC1C9B}" type="pres">
      <dgm:prSet presAssocID="{4BA12C22-58D4-43AB-B9D0-7195F010ED3A}" presName="spacer" presStyleCnt="0"/>
      <dgm:spPr/>
    </dgm:pt>
    <dgm:pt modelId="{DE9A3924-A985-EE49-8A4A-84B5D0C2CA84}" type="pres">
      <dgm:prSet presAssocID="{D6CC05BB-32F6-4F67-B8B0-998CD2296DB4}" presName="parentText" presStyleLbl="node1" presStyleIdx="2" presStyleCnt="4">
        <dgm:presLayoutVars>
          <dgm:chMax val="0"/>
          <dgm:bulletEnabled val="1"/>
        </dgm:presLayoutVars>
      </dgm:prSet>
      <dgm:spPr/>
    </dgm:pt>
    <dgm:pt modelId="{7CF5C898-32C2-E245-A9B7-5A61AF663F0E}" type="pres">
      <dgm:prSet presAssocID="{A1A7EA5D-E229-4F68-BBEA-FCF425C9DAE8}" presName="spacer" presStyleCnt="0"/>
      <dgm:spPr/>
    </dgm:pt>
    <dgm:pt modelId="{518B58A1-BFDF-934A-8B27-F6685C52D320}" type="pres">
      <dgm:prSet presAssocID="{3CE58034-B93D-4292-850F-922C0C49D726}" presName="parentText" presStyleLbl="node1" presStyleIdx="3" presStyleCnt="4">
        <dgm:presLayoutVars>
          <dgm:chMax val="0"/>
          <dgm:bulletEnabled val="1"/>
        </dgm:presLayoutVars>
      </dgm:prSet>
      <dgm:spPr/>
    </dgm:pt>
  </dgm:ptLst>
  <dgm:cxnLst>
    <dgm:cxn modelId="{B6C4310F-2EAD-4455-B972-679C5300194B}" srcId="{C9FE2205-B025-4D50-996A-0DFF2895E38D}" destId="{B0155260-0DF1-4BFC-9C8D-6892F8868724}" srcOrd="1" destOrd="0" parTransId="{B3AEDBDD-E912-443D-BB34-D181F15BC684}" sibTransId="{4BA12C22-58D4-43AB-B9D0-7195F010ED3A}"/>
    <dgm:cxn modelId="{D1692F16-AEDF-3A43-87FF-6BB9A2430DAA}" type="presOf" srcId="{3CE58034-B93D-4292-850F-922C0C49D726}" destId="{518B58A1-BFDF-934A-8B27-F6685C52D320}" srcOrd="0" destOrd="0" presId="urn:microsoft.com/office/officeart/2005/8/layout/vList2"/>
    <dgm:cxn modelId="{93604C5E-86B7-4D97-8F88-E0F019561956}" srcId="{C9FE2205-B025-4D50-996A-0DFF2895E38D}" destId="{3CE58034-B93D-4292-850F-922C0C49D726}" srcOrd="3" destOrd="0" parTransId="{1FD1DDA4-4A7A-4AC1-BDBB-FE53F9847EF4}" sibTransId="{5E83BC3E-AD04-4EB7-AEDF-53E48E86C9CA}"/>
    <dgm:cxn modelId="{E0F36B77-AB38-9142-846E-EED4AD9BF125}" type="presOf" srcId="{D6CC05BB-32F6-4F67-B8B0-998CD2296DB4}" destId="{DE9A3924-A985-EE49-8A4A-84B5D0C2CA84}" srcOrd="0" destOrd="0" presId="urn:microsoft.com/office/officeart/2005/8/layout/vList2"/>
    <dgm:cxn modelId="{57F7647F-75F9-2B45-A147-1342D8C59985}" type="presOf" srcId="{FFE461EA-E0A6-4CA9-98B1-98F9212E1834}" destId="{AF459A86-5D8E-5642-A261-083D5A8E0331}" srcOrd="0" destOrd="0" presId="urn:microsoft.com/office/officeart/2005/8/layout/vList2"/>
    <dgm:cxn modelId="{EB1DC0B7-C784-494A-A975-882847565382}" srcId="{C9FE2205-B025-4D50-996A-0DFF2895E38D}" destId="{D6CC05BB-32F6-4F67-B8B0-998CD2296DB4}" srcOrd="2" destOrd="0" parTransId="{069B1759-748C-4BB4-899F-A90FA82F2DD8}" sibTransId="{A1A7EA5D-E229-4F68-BBEA-FCF425C9DAE8}"/>
    <dgm:cxn modelId="{A7156FB8-853F-434F-AE35-B05A309ADFD9}" type="presOf" srcId="{B0155260-0DF1-4BFC-9C8D-6892F8868724}" destId="{C851D79F-B6CC-C641-B2D1-4F48944825F8}" srcOrd="0" destOrd="0" presId="urn:microsoft.com/office/officeart/2005/8/layout/vList2"/>
    <dgm:cxn modelId="{0EC69CB9-A2F0-E942-9CA5-9F0EF08C4D60}" type="presOf" srcId="{C9FE2205-B025-4D50-996A-0DFF2895E38D}" destId="{C4DB2625-082A-864B-9E78-90588D764190}" srcOrd="0" destOrd="0" presId="urn:microsoft.com/office/officeart/2005/8/layout/vList2"/>
    <dgm:cxn modelId="{81C5D6DD-54A8-44E9-901F-268A769779B4}" srcId="{C9FE2205-B025-4D50-996A-0DFF2895E38D}" destId="{FFE461EA-E0A6-4CA9-98B1-98F9212E1834}" srcOrd="0" destOrd="0" parTransId="{63AC7582-22AE-4FEE-B767-4F99A9241165}" sibTransId="{30A5085F-2FA6-4FE3-B1B0-8E8BACFA2BED}"/>
    <dgm:cxn modelId="{BD1F3333-0E04-8344-A8E9-E6C9AEAB2EEA}" type="presParOf" srcId="{C4DB2625-082A-864B-9E78-90588D764190}" destId="{AF459A86-5D8E-5642-A261-083D5A8E0331}" srcOrd="0" destOrd="0" presId="urn:microsoft.com/office/officeart/2005/8/layout/vList2"/>
    <dgm:cxn modelId="{3681C38C-650A-B84F-8B76-80B9109DF457}" type="presParOf" srcId="{C4DB2625-082A-864B-9E78-90588D764190}" destId="{4A49A35A-D5D0-5A4C-8F92-8C3755F22B4D}" srcOrd="1" destOrd="0" presId="urn:microsoft.com/office/officeart/2005/8/layout/vList2"/>
    <dgm:cxn modelId="{CE114916-7FC0-D848-9F14-7E252CF78B0F}" type="presParOf" srcId="{C4DB2625-082A-864B-9E78-90588D764190}" destId="{C851D79F-B6CC-C641-B2D1-4F48944825F8}" srcOrd="2" destOrd="0" presId="urn:microsoft.com/office/officeart/2005/8/layout/vList2"/>
    <dgm:cxn modelId="{EF23148A-4D3E-C049-B90A-9868FE8B1C61}" type="presParOf" srcId="{C4DB2625-082A-864B-9E78-90588D764190}" destId="{F07CD4C3-25A0-BA47-9400-B372F0CC1C9B}" srcOrd="3" destOrd="0" presId="urn:microsoft.com/office/officeart/2005/8/layout/vList2"/>
    <dgm:cxn modelId="{1A5FD29B-631F-004D-B583-067BD9DE015D}" type="presParOf" srcId="{C4DB2625-082A-864B-9E78-90588D764190}" destId="{DE9A3924-A985-EE49-8A4A-84B5D0C2CA84}" srcOrd="4" destOrd="0" presId="urn:microsoft.com/office/officeart/2005/8/layout/vList2"/>
    <dgm:cxn modelId="{2A9110CB-975B-1348-899E-3AA11D2A74C1}" type="presParOf" srcId="{C4DB2625-082A-864B-9E78-90588D764190}" destId="{7CF5C898-32C2-E245-A9B7-5A61AF663F0E}" srcOrd="5" destOrd="0" presId="urn:microsoft.com/office/officeart/2005/8/layout/vList2"/>
    <dgm:cxn modelId="{BC6859F2-D6D0-114E-A18E-0C84F9F2ED4C}" type="presParOf" srcId="{C4DB2625-082A-864B-9E78-90588D764190}" destId="{518B58A1-BFDF-934A-8B27-F6685C52D32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90A709-CAD2-4621-BB59-49A657C56A1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B3F8983-56F2-4CC9-AE87-DF98E2894BE5}">
      <dgm:prSet/>
      <dgm:spPr/>
      <dgm:t>
        <a:bodyPr/>
        <a:lstStyle/>
        <a:p>
          <a:r>
            <a:rPr lang="en-US"/>
            <a:t>majority of severe traumatic brain injury (sTBI) patients globally are managed without ICP monitoring (23-89% cases in high income countries)</a:t>
          </a:r>
        </a:p>
      </dgm:t>
    </dgm:pt>
    <dgm:pt modelId="{53A8787F-B9F0-4509-807C-171F9637CDDB}" type="parTrans" cxnId="{BD6C9E40-F7A4-46C3-99AF-2AAF5398FF4A}">
      <dgm:prSet/>
      <dgm:spPr/>
      <dgm:t>
        <a:bodyPr/>
        <a:lstStyle/>
        <a:p>
          <a:endParaRPr lang="en-US"/>
        </a:p>
      </dgm:t>
    </dgm:pt>
    <dgm:pt modelId="{B772D9D5-0E46-47BE-B5AD-F548286BB009}" type="sibTrans" cxnId="{BD6C9E40-F7A4-46C3-99AF-2AAF5398FF4A}">
      <dgm:prSet/>
      <dgm:spPr/>
      <dgm:t>
        <a:bodyPr/>
        <a:lstStyle/>
        <a:p>
          <a:endParaRPr lang="en-US"/>
        </a:p>
      </dgm:t>
    </dgm:pt>
    <dgm:pt modelId="{46F60964-AE74-41B2-86BF-F177B1F2F6C3}">
      <dgm:prSet/>
      <dgm:spPr/>
      <dgm:t>
        <a:bodyPr/>
        <a:lstStyle/>
        <a:p>
          <a:r>
            <a:rPr lang="en-US"/>
            <a:t>No recent literature to guide management in non-monitored patients</a:t>
          </a:r>
        </a:p>
      </dgm:t>
    </dgm:pt>
    <dgm:pt modelId="{A20BA4E5-8557-4106-8583-CF497C49DB3B}" type="parTrans" cxnId="{4499CCB5-033C-4B57-B220-87592AFFDB67}">
      <dgm:prSet/>
      <dgm:spPr/>
      <dgm:t>
        <a:bodyPr/>
        <a:lstStyle/>
        <a:p>
          <a:endParaRPr lang="en-US"/>
        </a:p>
      </dgm:t>
    </dgm:pt>
    <dgm:pt modelId="{69B61E0C-D715-4F10-A729-DBEABCD33A91}" type="sibTrans" cxnId="{4499CCB5-033C-4B57-B220-87592AFFDB67}">
      <dgm:prSet/>
      <dgm:spPr/>
      <dgm:t>
        <a:bodyPr/>
        <a:lstStyle/>
        <a:p>
          <a:endParaRPr lang="en-US"/>
        </a:p>
      </dgm:t>
    </dgm:pt>
    <dgm:pt modelId="{72393297-0696-49E0-9B11-2783940FE821}">
      <dgm:prSet/>
      <dgm:spPr/>
      <dgm:t>
        <a:bodyPr/>
        <a:lstStyle/>
        <a:p>
          <a:r>
            <a:rPr lang="en-US"/>
            <a:t>Large part of literature comes from well-equipped, larger centres in HICs</a:t>
          </a:r>
        </a:p>
      </dgm:t>
    </dgm:pt>
    <dgm:pt modelId="{02ADE214-7357-46AE-8132-71267CAE8583}" type="parTrans" cxnId="{F6BE8754-EEC7-4F04-86C1-03578F3C2F5D}">
      <dgm:prSet/>
      <dgm:spPr/>
      <dgm:t>
        <a:bodyPr/>
        <a:lstStyle/>
        <a:p>
          <a:endParaRPr lang="en-US"/>
        </a:p>
      </dgm:t>
    </dgm:pt>
    <dgm:pt modelId="{BACF112E-6059-4715-BDFF-0A78BAE05FFA}" type="sibTrans" cxnId="{F6BE8754-EEC7-4F04-86C1-03578F3C2F5D}">
      <dgm:prSet/>
      <dgm:spPr/>
      <dgm:t>
        <a:bodyPr/>
        <a:lstStyle/>
        <a:p>
          <a:endParaRPr lang="en-US"/>
        </a:p>
      </dgm:t>
    </dgm:pt>
    <dgm:pt modelId="{F5C8E272-AFC2-418E-BB81-344AC4F03471}">
      <dgm:prSet/>
      <dgm:spPr/>
      <dgm:t>
        <a:bodyPr/>
        <a:lstStyle/>
        <a:p>
          <a:r>
            <a:rPr lang="en-US"/>
            <a:t>No resource based guidelines in LMICs to guide sTBI management</a:t>
          </a:r>
        </a:p>
      </dgm:t>
    </dgm:pt>
    <dgm:pt modelId="{1EAB4EE4-247E-40DF-AE2C-221377AB71E6}" type="parTrans" cxnId="{BD4B6BAC-879B-4309-A652-81A895019857}">
      <dgm:prSet/>
      <dgm:spPr/>
      <dgm:t>
        <a:bodyPr/>
        <a:lstStyle/>
        <a:p>
          <a:endParaRPr lang="en-US"/>
        </a:p>
      </dgm:t>
    </dgm:pt>
    <dgm:pt modelId="{2C7F0AAE-8220-427B-B861-FFC96F54CC5B}" type="sibTrans" cxnId="{BD4B6BAC-879B-4309-A652-81A895019857}">
      <dgm:prSet/>
      <dgm:spPr/>
      <dgm:t>
        <a:bodyPr/>
        <a:lstStyle/>
        <a:p>
          <a:endParaRPr lang="en-US"/>
        </a:p>
      </dgm:t>
    </dgm:pt>
    <dgm:pt modelId="{1EB0EC96-B722-6A4C-BB69-6A3BBB37618C}" type="pres">
      <dgm:prSet presAssocID="{0990A709-CAD2-4621-BB59-49A657C56A12}" presName="linear" presStyleCnt="0">
        <dgm:presLayoutVars>
          <dgm:animLvl val="lvl"/>
          <dgm:resizeHandles val="exact"/>
        </dgm:presLayoutVars>
      </dgm:prSet>
      <dgm:spPr/>
    </dgm:pt>
    <dgm:pt modelId="{E059BFD7-BC8C-DA41-8708-B7E8A2C1C96B}" type="pres">
      <dgm:prSet presAssocID="{0B3F8983-56F2-4CC9-AE87-DF98E2894BE5}" presName="parentText" presStyleLbl="node1" presStyleIdx="0" presStyleCnt="4">
        <dgm:presLayoutVars>
          <dgm:chMax val="0"/>
          <dgm:bulletEnabled val="1"/>
        </dgm:presLayoutVars>
      </dgm:prSet>
      <dgm:spPr/>
    </dgm:pt>
    <dgm:pt modelId="{1766C3AE-400B-7C43-AC06-733DFA800772}" type="pres">
      <dgm:prSet presAssocID="{B772D9D5-0E46-47BE-B5AD-F548286BB009}" presName="spacer" presStyleCnt="0"/>
      <dgm:spPr/>
    </dgm:pt>
    <dgm:pt modelId="{AAE89382-4E62-B149-B54B-518F211EF6A4}" type="pres">
      <dgm:prSet presAssocID="{46F60964-AE74-41B2-86BF-F177B1F2F6C3}" presName="parentText" presStyleLbl="node1" presStyleIdx="1" presStyleCnt="4">
        <dgm:presLayoutVars>
          <dgm:chMax val="0"/>
          <dgm:bulletEnabled val="1"/>
        </dgm:presLayoutVars>
      </dgm:prSet>
      <dgm:spPr/>
    </dgm:pt>
    <dgm:pt modelId="{A5A0299B-2A24-474A-99F0-A94FF20CD3E8}" type="pres">
      <dgm:prSet presAssocID="{69B61E0C-D715-4F10-A729-DBEABCD33A91}" presName="spacer" presStyleCnt="0"/>
      <dgm:spPr/>
    </dgm:pt>
    <dgm:pt modelId="{4CF03901-55E1-1944-B62C-6F849EA32D06}" type="pres">
      <dgm:prSet presAssocID="{72393297-0696-49E0-9B11-2783940FE821}" presName="parentText" presStyleLbl="node1" presStyleIdx="2" presStyleCnt="4">
        <dgm:presLayoutVars>
          <dgm:chMax val="0"/>
          <dgm:bulletEnabled val="1"/>
        </dgm:presLayoutVars>
      </dgm:prSet>
      <dgm:spPr/>
    </dgm:pt>
    <dgm:pt modelId="{9C3EFD6D-3255-4546-B375-4DA818332EF8}" type="pres">
      <dgm:prSet presAssocID="{BACF112E-6059-4715-BDFF-0A78BAE05FFA}" presName="spacer" presStyleCnt="0"/>
      <dgm:spPr/>
    </dgm:pt>
    <dgm:pt modelId="{9CCC6136-4343-C34A-8998-72EC4F325753}" type="pres">
      <dgm:prSet presAssocID="{F5C8E272-AFC2-418E-BB81-344AC4F03471}" presName="parentText" presStyleLbl="node1" presStyleIdx="3" presStyleCnt="4">
        <dgm:presLayoutVars>
          <dgm:chMax val="0"/>
          <dgm:bulletEnabled val="1"/>
        </dgm:presLayoutVars>
      </dgm:prSet>
      <dgm:spPr/>
    </dgm:pt>
  </dgm:ptLst>
  <dgm:cxnLst>
    <dgm:cxn modelId="{C730C724-792E-5F49-BDA4-0E61DA6DB93E}" type="presOf" srcId="{72393297-0696-49E0-9B11-2783940FE821}" destId="{4CF03901-55E1-1944-B62C-6F849EA32D06}" srcOrd="0" destOrd="0" presId="urn:microsoft.com/office/officeart/2005/8/layout/vList2"/>
    <dgm:cxn modelId="{BD6C9E40-F7A4-46C3-99AF-2AAF5398FF4A}" srcId="{0990A709-CAD2-4621-BB59-49A657C56A12}" destId="{0B3F8983-56F2-4CC9-AE87-DF98E2894BE5}" srcOrd="0" destOrd="0" parTransId="{53A8787F-B9F0-4509-807C-171F9637CDDB}" sibTransId="{B772D9D5-0E46-47BE-B5AD-F548286BB009}"/>
    <dgm:cxn modelId="{F6BE8754-EEC7-4F04-86C1-03578F3C2F5D}" srcId="{0990A709-CAD2-4621-BB59-49A657C56A12}" destId="{72393297-0696-49E0-9B11-2783940FE821}" srcOrd="2" destOrd="0" parTransId="{02ADE214-7357-46AE-8132-71267CAE8583}" sibTransId="{BACF112E-6059-4715-BDFF-0A78BAE05FFA}"/>
    <dgm:cxn modelId="{08403F57-90C3-9143-B639-3228D2F0FF1C}" type="presOf" srcId="{F5C8E272-AFC2-418E-BB81-344AC4F03471}" destId="{9CCC6136-4343-C34A-8998-72EC4F325753}" srcOrd="0" destOrd="0" presId="urn:microsoft.com/office/officeart/2005/8/layout/vList2"/>
    <dgm:cxn modelId="{CDAAD966-0E5E-1F47-84A1-4B45DCAAAAAF}" type="presOf" srcId="{0B3F8983-56F2-4CC9-AE87-DF98E2894BE5}" destId="{E059BFD7-BC8C-DA41-8708-B7E8A2C1C96B}" srcOrd="0" destOrd="0" presId="urn:microsoft.com/office/officeart/2005/8/layout/vList2"/>
    <dgm:cxn modelId="{BD4B6BAC-879B-4309-A652-81A895019857}" srcId="{0990A709-CAD2-4621-BB59-49A657C56A12}" destId="{F5C8E272-AFC2-418E-BB81-344AC4F03471}" srcOrd="3" destOrd="0" parTransId="{1EAB4EE4-247E-40DF-AE2C-221377AB71E6}" sibTransId="{2C7F0AAE-8220-427B-B861-FFC96F54CC5B}"/>
    <dgm:cxn modelId="{4499CCB5-033C-4B57-B220-87592AFFDB67}" srcId="{0990A709-CAD2-4621-BB59-49A657C56A12}" destId="{46F60964-AE74-41B2-86BF-F177B1F2F6C3}" srcOrd="1" destOrd="0" parTransId="{A20BA4E5-8557-4106-8583-CF497C49DB3B}" sibTransId="{69B61E0C-D715-4F10-A729-DBEABCD33A91}"/>
    <dgm:cxn modelId="{1AC8A8D3-F8BB-0D40-9169-096461DFC884}" type="presOf" srcId="{46F60964-AE74-41B2-86BF-F177B1F2F6C3}" destId="{AAE89382-4E62-B149-B54B-518F211EF6A4}" srcOrd="0" destOrd="0" presId="urn:microsoft.com/office/officeart/2005/8/layout/vList2"/>
    <dgm:cxn modelId="{34F9E7E3-FE77-A247-B76C-A8BAA6D96975}" type="presOf" srcId="{0990A709-CAD2-4621-BB59-49A657C56A12}" destId="{1EB0EC96-B722-6A4C-BB69-6A3BBB37618C}" srcOrd="0" destOrd="0" presId="urn:microsoft.com/office/officeart/2005/8/layout/vList2"/>
    <dgm:cxn modelId="{4A10D0C0-0D07-B74D-AEC2-C7457FDF3363}" type="presParOf" srcId="{1EB0EC96-B722-6A4C-BB69-6A3BBB37618C}" destId="{E059BFD7-BC8C-DA41-8708-B7E8A2C1C96B}" srcOrd="0" destOrd="0" presId="urn:microsoft.com/office/officeart/2005/8/layout/vList2"/>
    <dgm:cxn modelId="{723A5D6B-3512-4E44-9A7D-1EE4FF9B845D}" type="presParOf" srcId="{1EB0EC96-B722-6A4C-BB69-6A3BBB37618C}" destId="{1766C3AE-400B-7C43-AC06-733DFA800772}" srcOrd="1" destOrd="0" presId="urn:microsoft.com/office/officeart/2005/8/layout/vList2"/>
    <dgm:cxn modelId="{2D8691F7-E58C-0A4B-B973-FDB90DCC6AA6}" type="presParOf" srcId="{1EB0EC96-B722-6A4C-BB69-6A3BBB37618C}" destId="{AAE89382-4E62-B149-B54B-518F211EF6A4}" srcOrd="2" destOrd="0" presId="urn:microsoft.com/office/officeart/2005/8/layout/vList2"/>
    <dgm:cxn modelId="{48FFAA79-5DA5-0840-8956-6C41DE6183A5}" type="presParOf" srcId="{1EB0EC96-B722-6A4C-BB69-6A3BBB37618C}" destId="{A5A0299B-2A24-474A-99F0-A94FF20CD3E8}" srcOrd="3" destOrd="0" presId="urn:microsoft.com/office/officeart/2005/8/layout/vList2"/>
    <dgm:cxn modelId="{D2D37A3A-6BAF-1548-B63A-5F4552DE07A5}" type="presParOf" srcId="{1EB0EC96-B722-6A4C-BB69-6A3BBB37618C}" destId="{4CF03901-55E1-1944-B62C-6F849EA32D06}" srcOrd="4" destOrd="0" presId="urn:microsoft.com/office/officeart/2005/8/layout/vList2"/>
    <dgm:cxn modelId="{9E9D4A3B-8AB4-3047-89A2-9701DD5942AD}" type="presParOf" srcId="{1EB0EC96-B722-6A4C-BB69-6A3BBB37618C}" destId="{9C3EFD6D-3255-4546-B375-4DA818332EF8}" srcOrd="5" destOrd="0" presId="urn:microsoft.com/office/officeart/2005/8/layout/vList2"/>
    <dgm:cxn modelId="{49E25097-0D0E-2E44-9AAA-66001C029039}" type="presParOf" srcId="{1EB0EC96-B722-6A4C-BB69-6A3BBB37618C}" destId="{9CCC6136-4343-C34A-8998-72EC4F32575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071B55-09C9-4ACB-B42A-20C9787E516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C35CB2F-CC92-4F5C-93C6-819BA35F86B2}">
      <dgm:prSet/>
      <dgm:spPr/>
      <dgm:t>
        <a:bodyPr/>
        <a:lstStyle/>
        <a:p>
          <a:r>
            <a:rPr lang="en-US"/>
            <a:t>not a substitute but a supplement for empirical evidence</a:t>
          </a:r>
        </a:p>
      </dgm:t>
    </dgm:pt>
    <dgm:pt modelId="{4D896E9E-AE8E-4D20-A0A3-5F45C4F7AAFA}" type="parTrans" cxnId="{A3900D2A-032B-41F7-9760-F3EA28FC3889}">
      <dgm:prSet/>
      <dgm:spPr/>
      <dgm:t>
        <a:bodyPr/>
        <a:lstStyle/>
        <a:p>
          <a:endParaRPr lang="en-US"/>
        </a:p>
      </dgm:t>
    </dgm:pt>
    <dgm:pt modelId="{E98F1F13-8570-4A36-A827-3103551F815F}" type="sibTrans" cxnId="{A3900D2A-032B-41F7-9760-F3EA28FC3889}">
      <dgm:prSet/>
      <dgm:spPr/>
      <dgm:t>
        <a:bodyPr/>
        <a:lstStyle/>
        <a:p>
          <a:endParaRPr lang="en-US"/>
        </a:p>
      </dgm:t>
    </dgm:pt>
    <dgm:pt modelId="{0DBFF1F1-8AA6-4C19-9771-A84888E37296}">
      <dgm:prSet/>
      <dgm:spPr/>
      <dgm:t>
        <a:bodyPr/>
        <a:lstStyle/>
        <a:p>
          <a:r>
            <a:rPr lang="en-US"/>
            <a:t>effort to provide for the vacuum left by absence of evidence based guidelines</a:t>
          </a:r>
        </a:p>
      </dgm:t>
    </dgm:pt>
    <dgm:pt modelId="{9B450FE6-CE25-4B50-AAB7-7182C3BC98F4}" type="parTrans" cxnId="{659C318A-FD32-4D5E-AF4A-7A6A186E7F2E}">
      <dgm:prSet/>
      <dgm:spPr/>
      <dgm:t>
        <a:bodyPr/>
        <a:lstStyle/>
        <a:p>
          <a:endParaRPr lang="en-US"/>
        </a:p>
      </dgm:t>
    </dgm:pt>
    <dgm:pt modelId="{A1189F21-8BE7-4088-B2FF-FCC884700FB5}" type="sibTrans" cxnId="{659C318A-FD32-4D5E-AF4A-7A6A186E7F2E}">
      <dgm:prSet/>
      <dgm:spPr/>
      <dgm:t>
        <a:bodyPr/>
        <a:lstStyle/>
        <a:p>
          <a:endParaRPr lang="en-US"/>
        </a:p>
      </dgm:t>
    </dgm:pt>
    <dgm:pt modelId="{F20D4CBB-36D6-4036-AC47-BF2BC5C931F5}">
      <dgm:prSet/>
      <dgm:spPr/>
      <dgm:t>
        <a:bodyPr/>
        <a:lstStyle/>
        <a:p>
          <a:r>
            <a:rPr lang="en-GB"/>
            <a:t>Developed using the Delphi technique</a:t>
          </a:r>
          <a:endParaRPr lang="en-US"/>
        </a:p>
      </dgm:t>
    </dgm:pt>
    <dgm:pt modelId="{FC7A35A5-4FE1-4890-8B79-6FBECAC144AC}" type="parTrans" cxnId="{0E7A1113-93FC-468B-AABF-8C1F12368565}">
      <dgm:prSet/>
      <dgm:spPr/>
      <dgm:t>
        <a:bodyPr/>
        <a:lstStyle/>
        <a:p>
          <a:endParaRPr lang="en-US"/>
        </a:p>
      </dgm:t>
    </dgm:pt>
    <dgm:pt modelId="{CEE2777D-DCC6-4530-A4F4-F0A7AFD08271}" type="sibTrans" cxnId="{0E7A1113-93FC-468B-AABF-8C1F12368565}">
      <dgm:prSet/>
      <dgm:spPr/>
      <dgm:t>
        <a:bodyPr/>
        <a:lstStyle/>
        <a:p>
          <a:endParaRPr lang="en-US"/>
        </a:p>
      </dgm:t>
    </dgm:pt>
    <dgm:pt modelId="{6EAB477D-6BDA-4058-8E65-07FBE48F8D4E}">
      <dgm:prSet/>
      <dgm:spPr/>
      <dgm:t>
        <a:bodyPr/>
        <a:lstStyle/>
        <a:p>
          <a:r>
            <a:rPr lang="en-GB"/>
            <a:t>43 intensivists and neurosurgeons</a:t>
          </a:r>
          <a:endParaRPr lang="en-US"/>
        </a:p>
      </dgm:t>
    </dgm:pt>
    <dgm:pt modelId="{DF2F19D6-A933-4111-8BDA-7A75881E2862}" type="parTrans" cxnId="{95F5E06B-90FB-45CD-9544-4AFBCE309FC0}">
      <dgm:prSet/>
      <dgm:spPr/>
      <dgm:t>
        <a:bodyPr/>
        <a:lstStyle/>
        <a:p>
          <a:endParaRPr lang="en-US"/>
        </a:p>
      </dgm:t>
    </dgm:pt>
    <dgm:pt modelId="{F8AB64C5-1D77-4A30-BD8D-501009CEB063}" type="sibTrans" cxnId="{95F5E06B-90FB-45CD-9544-4AFBCE309FC0}">
      <dgm:prSet/>
      <dgm:spPr/>
      <dgm:t>
        <a:bodyPr/>
        <a:lstStyle/>
        <a:p>
          <a:endParaRPr lang="en-US"/>
        </a:p>
      </dgm:t>
    </dgm:pt>
    <dgm:pt modelId="{3A72F860-8541-1548-AE3F-5C876B7B5A4A}" type="pres">
      <dgm:prSet presAssocID="{53071B55-09C9-4ACB-B42A-20C9787E516E}" presName="linear" presStyleCnt="0">
        <dgm:presLayoutVars>
          <dgm:animLvl val="lvl"/>
          <dgm:resizeHandles val="exact"/>
        </dgm:presLayoutVars>
      </dgm:prSet>
      <dgm:spPr/>
    </dgm:pt>
    <dgm:pt modelId="{485F1224-49CA-7E41-B50A-E3FABB0CD31C}" type="pres">
      <dgm:prSet presAssocID="{2C35CB2F-CC92-4F5C-93C6-819BA35F86B2}" presName="parentText" presStyleLbl="node1" presStyleIdx="0" presStyleCnt="4">
        <dgm:presLayoutVars>
          <dgm:chMax val="0"/>
          <dgm:bulletEnabled val="1"/>
        </dgm:presLayoutVars>
      </dgm:prSet>
      <dgm:spPr/>
    </dgm:pt>
    <dgm:pt modelId="{0125DAA3-4F9C-AC47-AF85-053AD948ED9E}" type="pres">
      <dgm:prSet presAssocID="{E98F1F13-8570-4A36-A827-3103551F815F}" presName="spacer" presStyleCnt="0"/>
      <dgm:spPr/>
    </dgm:pt>
    <dgm:pt modelId="{1DF65DD3-2300-AA49-B3ED-F7D639A160CC}" type="pres">
      <dgm:prSet presAssocID="{0DBFF1F1-8AA6-4C19-9771-A84888E37296}" presName="parentText" presStyleLbl="node1" presStyleIdx="1" presStyleCnt="4">
        <dgm:presLayoutVars>
          <dgm:chMax val="0"/>
          <dgm:bulletEnabled val="1"/>
        </dgm:presLayoutVars>
      </dgm:prSet>
      <dgm:spPr/>
    </dgm:pt>
    <dgm:pt modelId="{6BFA3DC1-5D71-4841-B328-40543C1FE157}" type="pres">
      <dgm:prSet presAssocID="{A1189F21-8BE7-4088-B2FF-FCC884700FB5}" presName="spacer" presStyleCnt="0"/>
      <dgm:spPr/>
    </dgm:pt>
    <dgm:pt modelId="{E8BC5B77-1B87-A244-9369-48FA9708AE07}" type="pres">
      <dgm:prSet presAssocID="{F20D4CBB-36D6-4036-AC47-BF2BC5C931F5}" presName="parentText" presStyleLbl="node1" presStyleIdx="2" presStyleCnt="4">
        <dgm:presLayoutVars>
          <dgm:chMax val="0"/>
          <dgm:bulletEnabled val="1"/>
        </dgm:presLayoutVars>
      </dgm:prSet>
      <dgm:spPr/>
    </dgm:pt>
    <dgm:pt modelId="{FC114D1D-C704-014C-829C-E47B35ED887C}" type="pres">
      <dgm:prSet presAssocID="{CEE2777D-DCC6-4530-A4F4-F0A7AFD08271}" presName="spacer" presStyleCnt="0"/>
      <dgm:spPr/>
    </dgm:pt>
    <dgm:pt modelId="{5306625E-4E9B-4947-AC90-801BB90BA5E7}" type="pres">
      <dgm:prSet presAssocID="{6EAB477D-6BDA-4058-8E65-07FBE48F8D4E}" presName="parentText" presStyleLbl="node1" presStyleIdx="3" presStyleCnt="4">
        <dgm:presLayoutVars>
          <dgm:chMax val="0"/>
          <dgm:bulletEnabled val="1"/>
        </dgm:presLayoutVars>
      </dgm:prSet>
      <dgm:spPr/>
    </dgm:pt>
  </dgm:ptLst>
  <dgm:cxnLst>
    <dgm:cxn modelId="{0E7A1113-93FC-468B-AABF-8C1F12368565}" srcId="{53071B55-09C9-4ACB-B42A-20C9787E516E}" destId="{F20D4CBB-36D6-4036-AC47-BF2BC5C931F5}" srcOrd="2" destOrd="0" parTransId="{FC7A35A5-4FE1-4890-8B79-6FBECAC144AC}" sibTransId="{CEE2777D-DCC6-4530-A4F4-F0A7AFD08271}"/>
    <dgm:cxn modelId="{FA293724-2209-3B4A-8596-CF36DF31F3BF}" type="presOf" srcId="{F20D4CBB-36D6-4036-AC47-BF2BC5C931F5}" destId="{E8BC5B77-1B87-A244-9369-48FA9708AE07}" srcOrd="0" destOrd="0" presId="urn:microsoft.com/office/officeart/2005/8/layout/vList2"/>
    <dgm:cxn modelId="{81D80528-CA90-AF4F-B90E-39A31C709651}" type="presOf" srcId="{6EAB477D-6BDA-4058-8E65-07FBE48F8D4E}" destId="{5306625E-4E9B-4947-AC90-801BB90BA5E7}" srcOrd="0" destOrd="0" presId="urn:microsoft.com/office/officeart/2005/8/layout/vList2"/>
    <dgm:cxn modelId="{A3900D2A-032B-41F7-9760-F3EA28FC3889}" srcId="{53071B55-09C9-4ACB-B42A-20C9787E516E}" destId="{2C35CB2F-CC92-4F5C-93C6-819BA35F86B2}" srcOrd="0" destOrd="0" parTransId="{4D896E9E-AE8E-4D20-A0A3-5F45C4F7AAFA}" sibTransId="{E98F1F13-8570-4A36-A827-3103551F815F}"/>
    <dgm:cxn modelId="{B0011741-801B-1748-B74E-58E4EDAF28C5}" type="presOf" srcId="{2C35CB2F-CC92-4F5C-93C6-819BA35F86B2}" destId="{485F1224-49CA-7E41-B50A-E3FABB0CD31C}" srcOrd="0" destOrd="0" presId="urn:microsoft.com/office/officeart/2005/8/layout/vList2"/>
    <dgm:cxn modelId="{8F65F04C-C280-1A41-9997-89F94579F274}" type="presOf" srcId="{0DBFF1F1-8AA6-4C19-9771-A84888E37296}" destId="{1DF65DD3-2300-AA49-B3ED-F7D639A160CC}" srcOrd="0" destOrd="0" presId="urn:microsoft.com/office/officeart/2005/8/layout/vList2"/>
    <dgm:cxn modelId="{95F5E06B-90FB-45CD-9544-4AFBCE309FC0}" srcId="{53071B55-09C9-4ACB-B42A-20C9787E516E}" destId="{6EAB477D-6BDA-4058-8E65-07FBE48F8D4E}" srcOrd="3" destOrd="0" parTransId="{DF2F19D6-A933-4111-8BDA-7A75881E2862}" sibTransId="{F8AB64C5-1D77-4A30-BD8D-501009CEB063}"/>
    <dgm:cxn modelId="{659C318A-FD32-4D5E-AF4A-7A6A186E7F2E}" srcId="{53071B55-09C9-4ACB-B42A-20C9787E516E}" destId="{0DBFF1F1-8AA6-4C19-9771-A84888E37296}" srcOrd="1" destOrd="0" parTransId="{9B450FE6-CE25-4B50-AAB7-7182C3BC98F4}" sibTransId="{A1189F21-8BE7-4088-B2FF-FCC884700FB5}"/>
    <dgm:cxn modelId="{5EEEBF9A-1E79-E144-92D7-7E1948A2CB8E}" type="presOf" srcId="{53071B55-09C9-4ACB-B42A-20C9787E516E}" destId="{3A72F860-8541-1548-AE3F-5C876B7B5A4A}" srcOrd="0" destOrd="0" presId="urn:microsoft.com/office/officeart/2005/8/layout/vList2"/>
    <dgm:cxn modelId="{CB92D2AE-EF00-744C-801A-A15013465995}" type="presParOf" srcId="{3A72F860-8541-1548-AE3F-5C876B7B5A4A}" destId="{485F1224-49CA-7E41-B50A-E3FABB0CD31C}" srcOrd="0" destOrd="0" presId="urn:microsoft.com/office/officeart/2005/8/layout/vList2"/>
    <dgm:cxn modelId="{6A4F7AD5-2B62-194E-948D-E128CBCB6B8A}" type="presParOf" srcId="{3A72F860-8541-1548-AE3F-5C876B7B5A4A}" destId="{0125DAA3-4F9C-AC47-AF85-053AD948ED9E}" srcOrd="1" destOrd="0" presId="urn:microsoft.com/office/officeart/2005/8/layout/vList2"/>
    <dgm:cxn modelId="{0E470D6C-B15D-4E44-A4A8-3D2B940D7BD0}" type="presParOf" srcId="{3A72F860-8541-1548-AE3F-5C876B7B5A4A}" destId="{1DF65DD3-2300-AA49-B3ED-F7D639A160CC}" srcOrd="2" destOrd="0" presId="urn:microsoft.com/office/officeart/2005/8/layout/vList2"/>
    <dgm:cxn modelId="{6545492E-B1F1-EB46-8CBF-53A6E213CECC}" type="presParOf" srcId="{3A72F860-8541-1548-AE3F-5C876B7B5A4A}" destId="{6BFA3DC1-5D71-4841-B328-40543C1FE157}" srcOrd="3" destOrd="0" presId="urn:microsoft.com/office/officeart/2005/8/layout/vList2"/>
    <dgm:cxn modelId="{030DD7D1-7321-444A-8A37-0E749A235793}" type="presParOf" srcId="{3A72F860-8541-1548-AE3F-5C876B7B5A4A}" destId="{E8BC5B77-1B87-A244-9369-48FA9708AE07}" srcOrd="4" destOrd="0" presId="urn:microsoft.com/office/officeart/2005/8/layout/vList2"/>
    <dgm:cxn modelId="{94BE5178-D5D3-D448-95CB-A237B3D4A692}" type="presParOf" srcId="{3A72F860-8541-1548-AE3F-5C876B7B5A4A}" destId="{FC114D1D-C704-014C-829C-E47B35ED887C}" srcOrd="5" destOrd="0" presId="urn:microsoft.com/office/officeart/2005/8/layout/vList2"/>
    <dgm:cxn modelId="{3ECC189C-A150-C64E-99D7-9C8D6AD334E0}" type="presParOf" srcId="{3A72F860-8541-1548-AE3F-5C876B7B5A4A}" destId="{5306625E-4E9B-4947-AC90-801BB90BA5E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E3B1AB-9552-4090-ABB5-B1B1E907EAEA}"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F5860BFA-AB77-46CC-B910-7AB7C18E2268}">
      <dgm:prSet/>
      <dgm:spPr/>
      <dgm:t>
        <a:bodyPr/>
        <a:lstStyle/>
        <a:p>
          <a:r>
            <a:rPr lang="en-US"/>
            <a:t>HOW WE DO IT    </a:t>
          </a:r>
        </a:p>
      </dgm:t>
    </dgm:pt>
    <dgm:pt modelId="{4AC43900-EE90-4AF2-8A70-26D8E5BBD47C}" type="parTrans" cxnId="{843ED95F-1A74-4B7C-ACEB-7516C86C0625}">
      <dgm:prSet/>
      <dgm:spPr/>
      <dgm:t>
        <a:bodyPr/>
        <a:lstStyle/>
        <a:p>
          <a:endParaRPr lang="en-US"/>
        </a:p>
      </dgm:t>
    </dgm:pt>
    <dgm:pt modelId="{61FA9218-6C1A-4DEE-B889-8BFB6442D8B2}" type="sibTrans" cxnId="{843ED95F-1A74-4B7C-ACEB-7516C86C0625}">
      <dgm:prSet/>
      <dgm:spPr/>
      <dgm:t>
        <a:bodyPr/>
        <a:lstStyle/>
        <a:p>
          <a:endParaRPr lang="en-US"/>
        </a:p>
      </dgm:t>
    </dgm:pt>
    <dgm:pt modelId="{6F473D07-E6A3-4888-B0BF-9513DA6CEAFC}">
      <dgm:prSet/>
      <dgm:spPr/>
      <dgm:t>
        <a:bodyPr/>
        <a:lstStyle/>
        <a:p>
          <a:r>
            <a:rPr lang="en-US"/>
            <a:t>DECOMPRESSIVE CRANIECTOMY ON ADMISSION</a:t>
          </a:r>
        </a:p>
      </dgm:t>
    </dgm:pt>
    <dgm:pt modelId="{106A8FF7-A78C-49F3-B82B-1C0216CCE87F}" type="parTrans" cxnId="{A05808B1-EFE9-47A8-91CB-4E27150950A8}">
      <dgm:prSet/>
      <dgm:spPr/>
      <dgm:t>
        <a:bodyPr/>
        <a:lstStyle/>
        <a:p>
          <a:endParaRPr lang="en-US"/>
        </a:p>
      </dgm:t>
    </dgm:pt>
    <dgm:pt modelId="{91D9C1BE-4039-4372-8166-68BAE191C399}" type="sibTrans" cxnId="{A05808B1-EFE9-47A8-91CB-4E27150950A8}">
      <dgm:prSet/>
      <dgm:spPr/>
      <dgm:t>
        <a:bodyPr/>
        <a:lstStyle/>
        <a:p>
          <a:endParaRPr lang="en-US"/>
        </a:p>
      </dgm:t>
    </dgm:pt>
    <dgm:pt modelId="{07712715-B993-4EF9-A1B2-CA070164DD6E}">
      <dgm:prSet/>
      <dgm:spPr/>
      <dgm:t>
        <a:bodyPr/>
        <a:lstStyle/>
        <a:p>
          <a:r>
            <a:rPr lang="en-US"/>
            <a:t>ICP MONITORING THROUGH INTRAVENTRICULAR CATHETER</a:t>
          </a:r>
        </a:p>
      </dgm:t>
    </dgm:pt>
    <dgm:pt modelId="{B196CB6B-55BF-41B8-86CA-EB316BD42890}" type="parTrans" cxnId="{7068BB5D-0D05-4CAA-833A-1524E67F1863}">
      <dgm:prSet/>
      <dgm:spPr/>
      <dgm:t>
        <a:bodyPr/>
        <a:lstStyle/>
        <a:p>
          <a:endParaRPr lang="en-US"/>
        </a:p>
      </dgm:t>
    </dgm:pt>
    <dgm:pt modelId="{9B95FA40-353B-4F21-9EC9-EE4E38DC5203}" type="sibTrans" cxnId="{7068BB5D-0D05-4CAA-833A-1524E67F1863}">
      <dgm:prSet/>
      <dgm:spPr/>
      <dgm:t>
        <a:bodyPr/>
        <a:lstStyle/>
        <a:p>
          <a:endParaRPr lang="en-US"/>
        </a:p>
      </dgm:t>
    </dgm:pt>
    <dgm:pt modelId="{AE363776-5A96-43B1-AF1E-6A5C8A51B448}">
      <dgm:prSet/>
      <dgm:spPr/>
      <dgm:t>
        <a:bodyPr/>
        <a:lstStyle/>
        <a:p>
          <a:r>
            <a:rPr lang="en-US"/>
            <a:t>CREVICE PROTOCOL</a:t>
          </a:r>
        </a:p>
      </dgm:t>
    </dgm:pt>
    <dgm:pt modelId="{9471A31E-81E6-43B5-B655-E0EBA17FC98F}" type="parTrans" cxnId="{E417051B-8831-4073-9F06-C9F3D863B48F}">
      <dgm:prSet/>
      <dgm:spPr/>
      <dgm:t>
        <a:bodyPr/>
        <a:lstStyle/>
        <a:p>
          <a:endParaRPr lang="en-US"/>
        </a:p>
      </dgm:t>
    </dgm:pt>
    <dgm:pt modelId="{DDE04F71-C398-416A-811A-F0A60A3134A7}" type="sibTrans" cxnId="{E417051B-8831-4073-9F06-C9F3D863B48F}">
      <dgm:prSet/>
      <dgm:spPr/>
      <dgm:t>
        <a:bodyPr/>
        <a:lstStyle/>
        <a:p>
          <a:endParaRPr lang="en-US"/>
        </a:p>
      </dgm:t>
    </dgm:pt>
    <dgm:pt modelId="{41C4C553-9D35-5E41-BF8B-DD88B4DAF8B5}" type="pres">
      <dgm:prSet presAssocID="{5FE3B1AB-9552-4090-ABB5-B1B1E907EAEA}" presName="vert0" presStyleCnt="0">
        <dgm:presLayoutVars>
          <dgm:dir/>
          <dgm:animOne val="branch"/>
          <dgm:animLvl val="lvl"/>
        </dgm:presLayoutVars>
      </dgm:prSet>
      <dgm:spPr/>
    </dgm:pt>
    <dgm:pt modelId="{C53755DF-B5A1-3645-8AEA-DE5DFC304B4F}" type="pres">
      <dgm:prSet presAssocID="{F5860BFA-AB77-46CC-B910-7AB7C18E2268}" presName="thickLine" presStyleLbl="alignNode1" presStyleIdx="0" presStyleCnt="4"/>
      <dgm:spPr/>
    </dgm:pt>
    <dgm:pt modelId="{64D413C1-53A8-B04E-A81D-BEC05A061545}" type="pres">
      <dgm:prSet presAssocID="{F5860BFA-AB77-46CC-B910-7AB7C18E2268}" presName="horz1" presStyleCnt="0"/>
      <dgm:spPr/>
    </dgm:pt>
    <dgm:pt modelId="{6B7BECE7-A4AB-F246-AE1E-D07776B89BB0}" type="pres">
      <dgm:prSet presAssocID="{F5860BFA-AB77-46CC-B910-7AB7C18E2268}" presName="tx1" presStyleLbl="revTx" presStyleIdx="0" presStyleCnt="4"/>
      <dgm:spPr/>
    </dgm:pt>
    <dgm:pt modelId="{45CC25FC-F057-E54F-863D-39451EA6F919}" type="pres">
      <dgm:prSet presAssocID="{F5860BFA-AB77-46CC-B910-7AB7C18E2268}" presName="vert1" presStyleCnt="0"/>
      <dgm:spPr/>
    </dgm:pt>
    <dgm:pt modelId="{E6B671CB-1FD9-BF4E-A4CC-B3673B8B8E50}" type="pres">
      <dgm:prSet presAssocID="{6F473D07-E6A3-4888-B0BF-9513DA6CEAFC}" presName="thickLine" presStyleLbl="alignNode1" presStyleIdx="1" presStyleCnt="4"/>
      <dgm:spPr/>
    </dgm:pt>
    <dgm:pt modelId="{9C01BD5A-6240-2A40-B284-A6863BE3A38E}" type="pres">
      <dgm:prSet presAssocID="{6F473D07-E6A3-4888-B0BF-9513DA6CEAFC}" presName="horz1" presStyleCnt="0"/>
      <dgm:spPr/>
    </dgm:pt>
    <dgm:pt modelId="{41E37ABC-350E-444C-874B-401DCD776CDF}" type="pres">
      <dgm:prSet presAssocID="{6F473D07-E6A3-4888-B0BF-9513DA6CEAFC}" presName="tx1" presStyleLbl="revTx" presStyleIdx="1" presStyleCnt="4"/>
      <dgm:spPr/>
    </dgm:pt>
    <dgm:pt modelId="{47B8FEC0-5356-5744-AD51-338961CB7CBD}" type="pres">
      <dgm:prSet presAssocID="{6F473D07-E6A3-4888-B0BF-9513DA6CEAFC}" presName="vert1" presStyleCnt="0"/>
      <dgm:spPr/>
    </dgm:pt>
    <dgm:pt modelId="{C899E248-37DA-3343-88D8-4D7027547E2D}" type="pres">
      <dgm:prSet presAssocID="{07712715-B993-4EF9-A1B2-CA070164DD6E}" presName="thickLine" presStyleLbl="alignNode1" presStyleIdx="2" presStyleCnt="4"/>
      <dgm:spPr/>
    </dgm:pt>
    <dgm:pt modelId="{3A1CBC0A-8902-CA44-BF24-964206C321D9}" type="pres">
      <dgm:prSet presAssocID="{07712715-B993-4EF9-A1B2-CA070164DD6E}" presName="horz1" presStyleCnt="0"/>
      <dgm:spPr/>
    </dgm:pt>
    <dgm:pt modelId="{54E4491A-0A98-8441-9C62-3498711807C4}" type="pres">
      <dgm:prSet presAssocID="{07712715-B993-4EF9-A1B2-CA070164DD6E}" presName="tx1" presStyleLbl="revTx" presStyleIdx="2" presStyleCnt="4"/>
      <dgm:spPr/>
    </dgm:pt>
    <dgm:pt modelId="{BB00FC3E-FE7D-9F46-A8BE-2D772AB45ECF}" type="pres">
      <dgm:prSet presAssocID="{07712715-B993-4EF9-A1B2-CA070164DD6E}" presName="vert1" presStyleCnt="0"/>
      <dgm:spPr/>
    </dgm:pt>
    <dgm:pt modelId="{48D7555D-CF89-1D49-BDDE-2E834E535E7C}" type="pres">
      <dgm:prSet presAssocID="{AE363776-5A96-43B1-AF1E-6A5C8A51B448}" presName="thickLine" presStyleLbl="alignNode1" presStyleIdx="3" presStyleCnt="4"/>
      <dgm:spPr/>
    </dgm:pt>
    <dgm:pt modelId="{3227DCD2-EDFE-0E4E-A3B3-8CCED4F0A0A7}" type="pres">
      <dgm:prSet presAssocID="{AE363776-5A96-43B1-AF1E-6A5C8A51B448}" presName="horz1" presStyleCnt="0"/>
      <dgm:spPr/>
    </dgm:pt>
    <dgm:pt modelId="{8B327233-743D-EA40-86B2-FF169B54C0FD}" type="pres">
      <dgm:prSet presAssocID="{AE363776-5A96-43B1-AF1E-6A5C8A51B448}" presName="tx1" presStyleLbl="revTx" presStyleIdx="3" presStyleCnt="4"/>
      <dgm:spPr/>
    </dgm:pt>
    <dgm:pt modelId="{7C496823-A970-3D4C-8433-30EC91DC6694}" type="pres">
      <dgm:prSet presAssocID="{AE363776-5A96-43B1-AF1E-6A5C8A51B448}" presName="vert1" presStyleCnt="0"/>
      <dgm:spPr/>
    </dgm:pt>
  </dgm:ptLst>
  <dgm:cxnLst>
    <dgm:cxn modelId="{E417051B-8831-4073-9F06-C9F3D863B48F}" srcId="{5FE3B1AB-9552-4090-ABB5-B1B1E907EAEA}" destId="{AE363776-5A96-43B1-AF1E-6A5C8A51B448}" srcOrd="3" destOrd="0" parTransId="{9471A31E-81E6-43B5-B655-E0EBA17FC98F}" sibTransId="{DDE04F71-C398-416A-811A-F0A60A3134A7}"/>
    <dgm:cxn modelId="{A58A7725-B2E6-1141-8AF9-F6F9AC226FFD}" type="presOf" srcId="{07712715-B993-4EF9-A1B2-CA070164DD6E}" destId="{54E4491A-0A98-8441-9C62-3498711807C4}" srcOrd="0" destOrd="0" presId="urn:microsoft.com/office/officeart/2008/layout/LinedList"/>
    <dgm:cxn modelId="{DBEE5142-BFBD-6B45-B65C-21ADCC2AD129}" type="presOf" srcId="{AE363776-5A96-43B1-AF1E-6A5C8A51B448}" destId="{8B327233-743D-EA40-86B2-FF169B54C0FD}" srcOrd="0" destOrd="0" presId="urn:microsoft.com/office/officeart/2008/layout/LinedList"/>
    <dgm:cxn modelId="{7068BB5D-0D05-4CAA-833A-1524E67F1863}" srcId="{5FE3B1AB-9552-4090-ABB5-B1B1E907EAEA}" destId="{07712715-B993-4EF9-A1B2-CA070164DD6E}" srcOrd="2" destOrd="0" parTransId="{B196CB6B-55BF-41B8-86CA-EB316BD42890}" sibTransId="{9B95FA40-353B-4F21-9EC9-EE4E38DC5203}"/>
    <dgm:cxn modelId="{843ED95F-1A74-4B7C-ACEB-7516C86C0625}" srcId="{5FE3B1AB-9552-4090-ABB5-B1B1E907EAEA}" destId="{F5860BFA-AB77-46CC-B910-7AB7C18E2268}" srcOrd="0" destOrd="0" parTransId="{4AC43900-EE90-4AF2-8A70-26D8E5BBD47C}" sibTransId="{61FA9218-6C1A-4DEE-B889-8BFB6442D8B2}"/>
    <dgm:cxn modelId="{181D9CAE-AAED-954A-99BA-CFB6B49FCDDB}" type="presOf" srcId="{F5860BFA-AB77-46CC-B910-7AB7C18E2268}" destId="{6B7BECE7-A4AB-F246-AE1E-D07776B89BB0}" srcOrd="0" destOrd="0" presId="urn:microsoft.com/office/officeart/2008/layout/LinedList"/>
    <dgm:cxn modelId="{A05808B1-EFE9-47A8-91CB-4E27150950A8}" srcId="{5FE3B1AB-9552-4090-ABB5-B1B1E907EAEA}" destId="{6F473D07-E6A3-4888-B0BF-9513DA6CEAFC}" srcOrd="1" destOrd="0" parTransId="{106A8FF7-A78C-49F3-B82B-1C0216CCE87F}" sibTransId="{91D9C1BE-4039-4372-8166-68BAE191C399}"/>
    <dgm:cxn modelId="{86E345E9-1209-0346-82F9-44D4AEAA3A1E}" type="presOf" srcId="{6F473D07-E6A3-4888-B0BF-9513DA6CEAFC}" destId="{41E37ABC-350E-444C-874B-401DCD776CDF}" srcOrd="0" destOrd="0" presId="urn:microsoft.com/office/officeart/2008/layout/LinedList"/>
    <dgm:cxn modelId="{5B2B9AF6-F2B7-BE4B-932B-6F42875B1DBC}" type="presOf" srcId="{5FE3B1AB-9552-4090-ABB5-B1B1E907EAEA}" destId="{41C4C553-9D35-5E41-BF8B-DD88B4DAF8B5}" srcOrd="0" destOrd="0" presId="urn:microsoft.com/office/officeart/2008/layout/LinedList"/>
    <dgm:cxn modelId="{31FB7D86-A6DB-F34B-A99A-F1A401FC534C}" type="presParOf" srcId="{41C4C553-9D35-5E41-BF8B-DD88B4DAF8B5}" destId="{C53755DF-B5A1-3645-8AEA-DE5DFC304B4F}" srcOrd="0" destOrd="0" presId="urn:microsoft.com/office/officeart/2008/layout/LinedList"/>
    <dgm:cxn modelId="{8038AA12-90C3-084F-95D1-42544717FE02}" type="presParOf" srcId="{41C4C553-9D35-5E41-BF8B-DD88B4DAF8B5}" destId="{64D413C1-53A8-B04E-A81D-BEC05A061545}" srcOrd="1" destOrd="0" presId="urn:microsoft.com/office/officeart/2008/layout/LinedList"/>
    <dgm:cxn modelId="{744CAA32-2B18-C148-B1A8-6A7A2D7DD030}" type="presParOf" srcId="{64D413C1-53A8-B04E-A81D-BEC05A061545}" destId="{6B7BECE7-A4AB-F246-AE1E-D07776B89BB0}" srcOrd="0" destOrd="0" presId="urn:microsoft.com/office/officeart/2008/layout/LinedList"/>
    <dgm:cxn modelId="{6E3B53EA-9EF6-A146-AEE5-3CC447614D40}" type="presParOf" srcId="{64D413C1-53A8-B04E-A81D-BEC05A061545}" destId="{45CC25FC-F057-E54F-863D-39451EA6F919}" srcOrd="1" destOrd="0" presId="urn:microsoft.com/office/officeart/2008/layout/LinedList"/>
    <dgm:cxn modelId="{0D849BAC-A607-E74E-AA76-0DE2608306F2}" type="presParOf" srcId="{41C4C553-9D35-5E41-BF8B-DD88B4DAF8B5}" destId="{E6B671CB-1FD9-BF4E-A4CC-B3673B8B8E50}" srcOrd="2" destOrd="0" presId="urn:microsoft.com/office/officeart/2008/layout/LinedList"/>
    <dgm:cxn modelId="{96C6E4DE-9CB3-6642-92D6-758A4BEE6E04}" type="presParOf" srcId="{41C4C553-9D35-5E41-BF8B-DD88B4DAF8B5}" destId="{9C01BD5A-6240-2A40-B284-A6863BE3A38E}" srcOrd="3" destOrd="0" presId="urn:microsoft.com/office/officeart/2008/layout/LinedList"/>
    <dgm:cxn modelId="{9B2F3D0C-918D-E74F-9CB6-3C11A19D25D3}" type="presParOf" srcId="{9C01BD5A-6240-2A40-B284-A6863BE3A38E}" destId="{41E37ABC-350E-444C-874B-401DCD776CDF}" srcOrd="0" destOrd="0" presId="urn:microsoft.com/office/officeart/2008/layout/LinedList"/>
    <dgm:cxn modelId="{7C22F00F-169F-3244-9D85-F186A2E7E2F6}" type="presParOf" srcId="{9C01BD5A-6240-2A40-B284-A6863BE3A38E}" destId="{47B8FEC0-5356-5744-AD51-338961CB7CBD}" srcOrd="1" destOrd="0" presId="urn:microsoft.com/office/officeart/2008/layout/LinedList"/>
    <dgm:cxn modelId="{7CF16AA6-1988-B64A-816F-E208960A3190}" type="presParOf" srcId="{41C4C553-9D35-5E41-BF8B-DD88B4DAF8B5}" destId="{C899E248-37DA-3343-88D8-4D7027547E2D}" srcOrd="4" destOrd="0" presId="urn:microsoft.com/office/officeart/2008/layout/LinedList"/>
    <dgm:cxn modelId="{EE91BDFF-287A-1B40-B076-9D42DF1B5105}" type="presParOf" srcId="{41C4C553-9D35-5E41-BF8B-DD88B4DAF8B5}" destId="{3A1CBC0A-8902-CA44-BF24-964206C321D9}" srcOrd="5" destOrd="0" presId="urn:microsoft.com/office/officeart/2008/layout/LinedList"/>
    <dgm:cxn modelId="{3C4900E6-EB57-2446-9394-786E67F2342C}" type="presParOf" srcId="{3A1CBC0A-8902-CA44-BF24-964206C321D9}" destId="{54E4491A-0A98-8441-9C62-3498711807C4}" srcOrd="0" destOrd="0" presId="urn:microsoft.com/office/officeart/2008/layout/LinedList"/>
    <dgm:cxn modelId="{7CA1F997-C8A1-6F4C-901C-D9AAA504FDC8}" type="presParOf" srcId="{3A1CBC0A-8902-CA44-BF24-964206C321D9}" destId="{BB00FC3E-FE7D-9F46-A8BE-2D772AB45ECF}" srcOrd="1" destOrd="0" presId="urn:microsoft.com/office/officeart/2008/layout/LinedList"/>
    <dgm:cxn modelId="{5C403BB7-CC29-9C44-B7CC-A2BD4EA8C41B}" type="presParOf" srcId="{41C4C553-9D35-5E41-BF8B-DD88B4DAF8B5}" destId="{48D7555D-CF89-1D49-BDDE-2E834E535E7C}" srcOrd="6" destOrd="0" presId="urn:microsoft.com/office/officeart/2008/layout/LinedList"/>
    <dgm:cxn modelId="{5659FEA6-99EC-2E40-B4E0-736D93CC0D11}" type="presParOf" srcId="{41C4C553-9D35-5E41-BF8B-DD88B4DAF8B5}" destId="{3227DCD2-EDFE-0E4E-A3B3-8CCED4F0A0A7}" srcOrd="7" destOrd="0" presId="urn:microsoft.com/office/officeart/2008/layout/LinedList"/>
    <dgm:cxn modelId="{A27D30D3-591B-F24C-B468-6F4818C92564}" type="presParOf" srcId="{3227DCD2-EDFE-0E4E-A3B3-8CCED4F0A0A7}" destId="{8B327233-743D-EA40-86B2-FF169B54C0FD}" srcOrd="0" destOrd="0" presId="urn:microsoft.com/office/officeart/2008/layout/LinedList"/>
    <dgm:cxn modelId="{EFDF157A-6E38-4D48-91CE-76AD4FE3D793}" type="presParOf" srcId="{3227DCD2-EDFE-0E4E-A3B3-8CCED4F0A0A7}" destId="{7C496823-A970-3D4C-8433-30EC91DC669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45A910-0D9B-4786-B1A4-EC89317BECD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399509C-0DAD-4F08-9CF4-BE0FB1821EE5}">
      <dgm:prSet/>
      <dgm:spPr/>
      <dgm:t>
        <a:bodyPr/>
        <a:lstStyle/>
        <a:p>
          <a:r>
            <a:rPr lang="en-US"/>
            <a:t>MARSHALL SCORE ON CT BRAIN</a:t>
          </a:r>
        </a:p>
      </dgm:t>
    </dgm:pt>
    <dgm:pt modelId="{EF20168A-37B0-4FF0-9E7B-7B0E4B08E2C3}" type="parTrans" cxnId="{9E1A028A-1BDE-4617-A95D-455F77920BF0}">
      <dgm:prSet/>
      <dgm:spPr/>
      <dgm:t>
        <a:bodyPr/>
        <a:lstStyle/>
        <a:p>
          <a:endParaRPr lang="en-US"/>
        </a:p>
      </dgm:t>
    </dgm:pt>
    <dgm:pt modelId="{059110F7-4DDD-4EC5-B6D8-A59CD39BB0CC}" type="sibTrans" cxnId="{9E1A028A-1BDE-4617-A95D-455F77920BF0}">
      <dgm:prSet/>
      <dgm:spPr/>
      <dgm:t>
        <a:bodyPr/>
        <a:lstStyle/>
        <a:p>
          <a:endParaRPr lang="en-US"/>
        </a:p>
      </dgm:t>
    </dgm:pt>
    <dgm:pt modelId="{4B9D135A-6780-4B4C-867D-EBF901D4C4EB}">
      <dgm:prSet/>
      <dgm:spPr/>
      <dgm:t>
        <a:bodyPr/>
        <a:lstStyle/>
        <a:p>
          <a:r>
            <a:rPr lang="en-US"/>
            <a:t>INTERVAL CT SCANS </a:t>
          </a:r>
        </a:p>
      </dgm:t>
    </dgm:pt>
    <dgm:pt modelId="{BBA118B3-A28B-4690-9F87-BDAA1C1254D1}" type="parTrans" cxnId="{159297FA-BD76-420C-A8B3-183E3DBBCE69}">
      <dgm:prSet/>
      <dgm:spPr/>
      <dgm:t>
        <a:bodyPr/>
        <a:lstStyle/>
        <a:p>
          <a:endParaRPr lang="en-US"/>
        </a:p>
      </dgm:t>
    </dgm:pt>
    <dgm:pt modelId="{98FA03E3-B758-4027-ADEE-4A328D106669}" type="sibTrans" cxnId="{159297FA-BD76-420C-A8B3-183E3DBBCE69}">
      <dgm:prSet/>
      <dgm:spPr/>
      <dgm:t>
        <a:bodyPr/>
        <a:lstStyle/>
        <a:p>
          <a:endParaRPr lang="en-US"/>
        </a:p>
      </dgm:t>
    </dgm:pt>
    <dgm:pt modelId="{859A354E-A478-4FB0-BA6D-782DB145B597}">
      <dgm:prSet/>
      <dgm:spPr/>
      <dgm:t>
        <a:bodyPr/>
        <a:lstStyle/>
        <a:p>
          <a:r>
            <a:rPr lang="en-US"/>
            <a:t>CLINICAL SCORE ( GCS ) NEURO WORSENING </a:t>
          </a:r>
        </a:p>
      </dgm:t>
    </dgm:pt>
    <dgm:pt modelId="{DC89DB9A-DD49-491C-9E19-19516F98770E}" type="parTrans" cxnId="{FAB2C9E5-215B-4E51-95EF-5945A5655276}">
      <dgm:prSet/>
      <dgm:spPr/>
      <dgm:t>
        <a:bodyPr/>
        <a:lstStyle/>
        <a:p>
          <a:endParaRPr lang="en-US"/>
        </a:p>
      </dgm:t>
    </dgm:pt>
    <dgm:pt modelId="{D3CFA364-7AAC-48C8-AA3F-D18D48F1C291}" type="sibTrans" cxnId="{FAB2C9E5-215B-4E51-95EF-5945A5655276}">
      <dgm:prSet/>
      <dgm:spPr/>
      <dgm:t>
        <a:bodyPr/>
        <a:lstStyle/>
        <a:p>
          <a:endParaRPr lang="en-US"/>
        </a:p>
      </dgm:t>
    </dgm:pt>
    <dgm:pt modelId="{8989AAE4-A040-4566-90E5-187D16AD9918}">
      <dgm:prSet/>
      <dgm:spPr/>
      <dgm:t>
        <a:bodyPr/>
        <a:lstStyle/>
        <a:p>
          <a:r>
            <a:rPr lang="en-US"/>
            <a:t>PUPILLARY RESPONSE </a:t>
          </a:r>
        </a:p>
      </dgm:t>
    </dgm:pt>
    <dgm:pt modelId="{F1194613-9C58-4B1D-916A-FE90A7A27163}" type="parTrans" cxnId="{DDBD8AE9-A63C-4BAD-B182-ECB335EB65D3}">
      <dgm:prSet/>
      <dgm:spPr/>
      <dgm:t>
        <a:bodyPr/>
        <a:lstStyle/>
        <a:p>
          <a:endParaRPr lang="en-US"/>
        </a:p>
      </dgm:t>
    </dgm:pt>
    <dgm:pt modelId="{03A6AF36-A82E-4F4D-861C-7B0FB5B8B25C}" type="sibTrans" cxnId="{DDBD8AE9-A63C-4BAD-B182-ECB335EB65D3}">
      <dgm:prSet/>
      <dgm:spPr/>
      <dgm:t>
        <a:bodyPr/>
        <a:lstStyle/>
        <a:p>
          <a:endParaRPr lang="en-US"/>
        </a:p>
      </dgm:t>
    </dgm:pt>
    <dgm:pt modelId="{9BB0EEB0-3AE3-4978-A98F-35B6352D4EA5}">
      <dgm:prSet/>
      <dgm:spPr/>
      <dgm:t>
        <a:bodyPr/>
        <a:lstStyle/>
        <a:p>
          <a:r>
            <a:rPr lang="en-US"/>
            <a:t>FOUR TIERED MANAGEMENT RESPONSE </a:t>
          </a:r>
        </a:p>
      </dgm:t>
    </dgm:pt>
    <dgm:pt modelId="{0283173C-FFBA-457B-B5AD-53A04FC9D1D6}" type="parTrans" cxnId="{6F398967-D418-4875-B7A0-C56EA8B0FD0C}">
      <dgm:prSet/>
      <dgm:spPr/>
      <dgm:t>
        <a:bodyPr/>
        <a:lstStyle/>
        <a:p>
          <a:endParaRPr lang="en-US"/>
        </a:p>
      </dgm:t>
    </dgm:pt>
    <dgm:pt modelId="{6C4DE229-1900-4766-A423-F67AC256FD99}" type="sibTrans" cxnId="{6F398967-D418-4875-B7A0-C56EA8B0FD0C}">
      <dgm:prSet/>
      <dgm:spPr/>
      <dgm:t>
        <a:bodyPr/>
        <a:lstStyle/>
        <a:p>
          <a:endParaRPr lang="en-US"/>
        </a:p>
      </dgm:t>
    </dgm:pt>
    <dgm:pt modelId="{E87FCFA3-0B09-BC41-BE81-4D9E819E0BCD}" type="pres">
      <dgm:prSet presAssocID="{5545A910-0D9B-4786-B1A4-EC89317BECD4}" presName="linear" presStyleCnt="0">
        <dgm:presLayoutVars>
          <dgm:animLvl val="lvl"/>
          <dgm:resizeHandles val="exact"/>
        </dgm:presLayoutVars>
      </dgm:prSet>
      <dgm:spPr/>
    </dgm:pt>
    <dgm:pt modelId="{96242D11-855F-E240-9FB9-1BAE1C70884D}" type="pres">
      <dgm:prSet presAssocID="{C399509C-0DAD-4F08-9CF4-BE0FB1821EE5}" presName="parentText" presStyleLbl="node1" presStyleIdx="0" presStyleCnt="5">
        <dgm:presLayoutVars>
          <dgm:chMax val="0"/>
          <dgm:bulletEnabled val="1"/>
        </dgm:presLayoutVars>
      </dgm:prSet>
      <dgm:spPr/>
    </dgm:pt>
    <dgm:pt modelId="{22745819-C6CC-BF4D-95EE-2EF73ED83AC7}" type="pres">
      <dgm:prSet presAssocID="{059110F7-4DDD-4EC5-B6D8-A59CD39BB0CC}" presName="spacer" presStyleCnt="0"/>
      <dgm:spPr/>
    </dgm:pt>
    <dgm:pt modelId="{C8394995-EB0D-1A46-AE49-94D4CB367DC6}" type="pres">
      <dgm:prSet presAssocID="{4B9D135A-6780-4B4C-867D-EBF901D4C4EB}" presName="parentText" presStyleLbl="node1" presStyleIdx="1" presStyleCnt="5">
        <dgm:presLayoutVars>
          <dgm:chMax val="0"/>
          <dgm:bulletEnabled val="1"/>
        </dgm:presLayoutVars>
      </dgm:prSet>
      <dgm:spPr/>
    </dgm:pt>
    <dgm:pt modelId="{9BA70559-8901-3A46-9209-E215829EB7C4}" type="pres">
      <dgm:prSet presAssocID="{98FA03E3-B758-4027-ADEE-4A328D106669}" presName="spacer" presStyleCnt="0"/>
      <dgm:spPr/>
    </dgm:pt>
    <dgm:pt modelId="{F1ACED47-FEE2-F94F-91A6-C0EB5D4B3A48}" type="pres">
      <dgm:prSet presAssocID="{859A354E-A478-4FB0-BA6D-782DB145B597}" presName="parentText" presStyleLbl="node1" presStyleIdx="2" presStyleCnt="5">
        <dgm:presLayoutVars>
          <dgm:chMax val="0"/>
          <dgm:bulletEnabled val="1"/>
        </dgm:presLayoutVars>
      </dgm:prSet>
      <dgm:spPr/>
    </dgm:pt>
    <dgm:pt modelId="{BCE78CE5-D87E-8947-84C8-62143A12B33D}" type="pres">
      <dgm:prSet presAssocID="{D3CFA364-7AAC-48C8-AA3F-D18D48F1C291}" presName="spacer" presStyleCnt="0"/>
      <dgm:spPr/>
    </dgm:pt>
    <dgm:pt modelId="{4DFBE2C4-0FEB-3246-B9A3-029F8A50C3C5}" type="pres">
      <dgm:prSet presAssocID="{8989AAE4-A040-4566-90E5-187D16AD9918}" presName="parentText" presStyleLbl="node1" presStyleIdx="3" presStyleCnt="5">
        <dgm:presLayoutVars>
          <dgm:chMax val="0"/>
          <dgm:bulletEnabled val="1"/>
        </dgm:presLayoutVars>
      </dgm:prSet>
      <dgm:spPr/>
    </dgm:pt>
    <dgm:pt modelId="{E2E7103C-C7C1-FA49-8A93-5CBB0DE06FB1}" type="pres">
      <dgm:prSet presAssocID="{03A6AF36-A82E-4F4D-861C-7B0FB5B8B25C}" presName="spacer" presStyleCnt="0"/>
      <dgm:spPr/>
    </dgm:pt>
    <dgm:pt modelId="{A488242B-AED0-4E48-93D2-37AFEAAABB25}" type="pres">
      <dgm:prSet presAssocID="{9BB0EEB0-3AE3-4978-A98F-35B6352D4EA5}" presName="parentText" presStyleLbl="node1" presStyleIdx="4" presStyleCnt="5">
        <dgm:presLayoutVars>
          <dgm:chMax val="0"/>
          <dgm:bulletEnabled val="1"/>
        </dgm:presLayoutVars>
      </dgm:prSet>
      <dgm:spPr/>
    </dgm:pt>
  </dgm:ptLst>
  <dgm:cxnLst>
    <dgm:cxn modelId="{D3E36A14-3E39-C242-9BB3-CBAD4530187A}" type="presOf" srcId="{8989AAE4-A040-4566-90E5-187D16AD9918}" destId="{4DFBE2C4-0FEB-3246-B9A3-029F8A50C3C5}" srcOrd="0" destOrd="0" presId="urn:microsoft.com/office/officeart/2005/8/layout/vList2"/>
    <dgm:cxn modelId="{4110B51C-A43A-A84E-B507-3976C032552C}" type="presOf" srcId="{5545A910-0D9B-4786-B1A4-EC89317BECD4}" destId="{E87FCFA3-0B09-BC41-BE81-4D9E819E0BCD}" srcOrd="0" destOrd="0" presId="urn:microsoft.com/office/officeart/2005/8/layout/vList2"/>
    <dgm:cxn modelId="{6F398967-D418-4875-B7A0-C56EA8B0FD0C}" srcId="{5545A910-0D9B-4786-B1A4-EC89317BECD4}" destId="{9BB0EEB0-3AE3-4978-A98F-35B6352D4EA5}" srcOrd="4" destOrd="0" parTransId="{0283173C-FFBA-457B-B5AD-53A04FC9D1D6}" sibTransId="{6C4DE229-1900-4766-A423-F67AC256FD99}"/>
    <dgm:cxn modelId="{9E1A028A-1BDE-4617-A95D-455F77920BF0}" srcId="{5545A910-0D9B-4786-B1A4-EC89317BECD4}" destId="{C399509C-0DAD-4F08-9CF4-BE0FB1821EE5}" srcOrd="0" destOrd="0" parTransId="{EF20168A-37B0-4FF0-9E7B-7B0E4B08E2C3}" sibTransId="{059110F7-4DDD-4EC5-B6D8-A59CD39BB0CC}"/>
    <dgm:cxn modelId="{BB61C494-E121-4A47-924A-39B223EBEE9D}" type="presOf" srcId="{4B9D135A-6780-4B4C-867D-EBF901D4C4EB}" destId="{C8394995-EB0D-1A46-AE49-94D4CB367DC6}" srcOrd="0" destOrd="0" presId="urn:microsoft.com/office/officeart/2005/8/layout/vList2"/>
    <dgm:cxn modelId="{EAA37297-DFAA-5A42-B3DA-CC96CCF0250B}" type="presOf" srcId="{859A354E-A478-4FB0-BA6D-782DB145B597}" destId="{F1ACED47-FEE2-F94F-91A6-C0EB5D4B3A48}" srcOrd="0" destOrd="0" presId="urn:microsoft.com/office/officeart/2005/8/layout/vList2"/>
    <dgm:cxn modelId="{FAB2C9E5-215B-4E51-95EF-5945A5655276}" srcId="{5545A910-0D9B-4786-B1A4-EC89317BECD4}" destId="{859A354E-A478-4FB0-BA6D-782DB145B597}" srcOrd="2" destOrd="0" parTransId="{DC89DB9A-DD49-491C-9E19-19516F98770E}" sibTransId="{D3CFA364-7AAC-48C8-AA3F-D18D48F1C291}"/>
    <dgm:cxn modelId="{DDBD8AE9-A63C-4BAD-B182-ECB335EB65D3}" srcId="{5545A910-0D9B-4786-B1A4-EC89317BECD4}" destId="{8989AAE4-A040-4566-90E5-187D16AD9918}" srcOrd="3" destOrd="0" parTransId="{F1194613-9C58-4B1D-916A-FE90A7A27163}" sibTransId="{03A6AF36-A82E-4F4D-861C-7B0FB5B8B25C}"/>
    <dgm:cxn modelId="{8016FFF0-7C6B-9A44-9C49-0D2D0421595F}" type="presOf" srcId="{9BB0EEB0-3AE3-4978-A98F-35B6352D4EA5}" destId="{A488242B-AED0-4E48-93D2-37AFEAAABB25}" srcOrd="0" destOrd="0" presId="urn:microsoft.com/office/officeart/2005/8/layout/vList2"/>
    <dgm:cxn modelId="{644379F3-BDD5-9C4C-883E-12F18ED92E10}" type="presOf" srcId="{C399509C-0DAD-4F08-9CF4-BE0FB1821EE5}" destId="{96242D11-855F-E240-9FB9-1BAE1C70884D}" srcOrd="0" destOrd="0" presId="urn:microsoft.com/office/officeart/2005/8/layout/vList2"/>
    <dgm:cxn modelId="{159297FA-BD76-420C-A8B3-183E3DBBCE69}" srcId="{5545A910-0D9B-4786-B1A4-EC89317BECD4}" destId="{4B9D135A-6780-4B4C-867D-EBF901D4C4EB}" srcOrd="1" destOrd="0" parTransId="{BBA118B3-A28B-4690-9F87-BDAA1C1254D1}" sibTransId="{98FA03E3-B758-4027-ADEE-4A328D106669}"/>
    <dgm:cxn modelId="{0CA63297-DBD8-264E-8819-DE957803D2C0}" type="presParOf" srcId="{E87FCFA3-0B09-BC41-BE81-4D9E819E0BCD}" destId="{96242D11-855F-E240-9FB9-1BAE1C70884D}" srcOrd="0" destOrd="0" presId="urn:microsoft.com/office/officeart/2005/8/layout/vList2"/>
    <dgm:cxn modelId="{56155861-5FE7-FF45-952E-ECEA51783DC1}" type="presParOf" srcId="{E87FCFA3-0B09-BC41-BE81-4D9E819E0BCD}" destId="{22745819-C6CC-BF4D-95EE-2EF73ED83AC7}" srcOrd="1" destOrd="0" presId="urn:microsoft.com/office/officeart/2005/8/layout/vList2"/>
    <dgm:cxn modelId="{17D39A93-57A7-8440-9394-EC1C3397EE4D}" type="presParOf" srcId="{E87FCFA3-0B09-BC41-BE81-4D9E819E0BCD}" destId="{C8394995-EB0D-1A46-AE49-94D4CB367DC6}" srcOrd="2" destOrd="0" presId="urn:microsoft.com/office/officeart/2005/8/layout/vList2"/>
    <dgm:cxn modelId="{C6C7C1E5-47AA-CC4E-9908-DC3C0B9740CE}" type="presParOf" srcId="{E87FCFA3-0B09-BC41-BE81-4D9E819E0BCD}" destId="{9BA70559-8901-3A46-9209-E215829EB7C4}" srcOrd="3" destOrd="0" presId="urn:microsoft.com/office/officeart/2005/8/layout/vList2"/>
    <dgm:cxn modelId="{B42EAC26-5D1E-C944-B566-B26C4054C822}" type="presParOf" srcId="{E87FCFA3-0B09-BC41-BE81-4D9E819E0BCD}" destId="{F1ACED47-FEE2-F94F-91A6-C0EB5D4B3A48}" srcOrd="4" destOrd="0" presId="urn:microsoft.com/office/officeart/2005/8/layout/vList2"/>
    <dgm:cxn modelId="{F874A770-BCCA-F54E-9182-EAD3F7960601}" type="presParOf" srcId="{E87FCFA3-0B09-BC41-BE81-4D9E819E0BCD}" destId="{BCE78CE5-D87E-8947-84C8-62143A12B33D}" srcOrd="5" destOrd="0" presId="urn:microsoft.com/office/officeart/2005/8/layout/vList2"/>
    <dgm:cxn modelId="{18E2FA62-B9DA-B945-8B3F-D7135D7C2826}" type="presParOf" srcId="{E87FCFA3-0B09-BC41-BE81-4D9E819E0BCD}" destId="{4DFBE2C4-0FEB-3246-B9A3-029F8A50C3C5}" srcOrd="6" destOrd="0" presId="urn:microsoft.com/office/officeart/2005/8/layout/vList2"/>
    <dgm:cxn modelId="{4D43BDFF-FC1E-C249-8C91-AB279CB62AA9}" type="presParOf" srcId="{E87FCFA3-0B09-BC41-BE81-4D9E819E0BCD}" destId="{E2E7103C-C7C1-FA49-8A93-5CBB0DE06FB1}" srcOrd="7" destOrd="0" presId="urn:microsoft.com/office/officeart/2005/8/layout/vList2"/>
    <dgm:cxn modelId="{C238964A-558F-EB49-9478-184C72DB924B}" type="presParOf" srcId="{E87FCFA3-0B09-BC41-BE81-4D9E819E0BCD}" destId="{A488242B-AED0-4E48-93D2-37AFEAAABB25}"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02E701-5BDD-45D3-8479-43A40787F09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4BF1DD3-861D-43EE-ABEB-46702772715F}">
      <dgm:prSet/>
      <dgm:spPr/>
      <dgm:t>
        <a:bodyPr/>
        <a:lstStyle/>
        <a:p>
          <a:r>
            <a:rPr lang="en-GB"/>
            <a:t>Initial</a:t>
          </a:r>
          <a:endParaRPr lang="en-US"/>
        </a:p>
      </dgm:t>
    </dgm:pt>
    <dgm:pt modelId="{619560BD-1494-4157-80BB-951F3C12E2E4}" type="parTrans" cxnId="{0BDC0E47-24E2-443A-B8B0-0CF3E7675C16}">
      <dgm:prSet/>
      <dgm:spPr/>
      <dgm:t>
        <a:bodyPr/>
        <a:lstStyle/>
        <a:p>
          <a:endParaRPr lang="en-US"/>
        </a:p>
      </dgm:t>
    </dgm:pt>
    <dgm:pt modelId="{34418F84-4F32-4667-9838-3697CFB73B73}" type="sibTrans" cxnId="{0BDC0E47-24E2-443A-B8B0-0CF3E7675C16}">
      <dgm:prSet/>
      <dgm:spPr/>
      <dgm:t>
        <a:bodyPr/>
        <a:lstStyle/>
        <a:p>
          <a:endParaRPr lang="en-US"/>
        </a:p>
      </dgm:t>
    </dgm:pt>
    <dgm:pt modelId="{0B1957E6-11B6-410A-8B9C-6714826362D0}">
      <dgm:prSet/>
      <dgm:spPr/>
      <dgm:t>
        <a:bodyPr/>
        <a:lstStyle/>
        <a:p>
          <a:r>
            <a:rPr lang="en-GB"/>
            <a:t>Repeat at ≥12 hours if initial done at ≤4 hours</a:t>
          </a:r>
          <a:endParaRPr lang="en-US"/>
        </a:p>
      </dgm:t>
    </dgm:pt>
    <dgm:pt modelId="{FB4BC2A2-E5D3-4374-89F1-06366C488B15}" type="parTrans" cxnId="{BE0705A4-4355-49D3-B631-821631971699}">
      <dgm:prSet/>
      <dgm:spPr/>
      <dgm:t>
        <a:bodyPr/>
        <a:lstStyle/>
        <a:p>
          <a:endParaRPr lang="en-US"/>
        </a:p>
      </dgm:t>
    </dgm:pt>
    <dgm:pt modelId="{B8843681-FE36-4083-8A13-FB234A60C5FE}" type="sibTrans" cxnId="{BE0705A4-4355-49D3-B631-821631971699}">
      <dgm:prSet/>
      <dgm:spPr/>
      <dgm:t>
        <a:bodyPr/>
        <a:lstStyle/>
        <a:p>
          <a:endParaRPr lang="en-US"/>
        </a:p>
      </dgm:t>
    </dgm:pt>
    <dgm:pt modelId="{BE1EB3E8-E415-4DD2-99C4-AC051144FC9B}">
      <dgm:prSet/>
      <dgm:spPr/>
      <dgm:t>
        <a:bodyPr/>
        <a:lstStyle/>
        <a:p>
          <a:r>
            <a:rPr lang="en-GB"/>
            <a:t>24 hours</a:t>
          </a:r>
          <a:endParaRPr lang="en-US"/>
        </a:p>
      </dgm:t>
    </dgm:pt>
    <dgm:pt modelId="{0DF46A3E-6F6B-4198-9C8E-F11E48269C22}" type="parTrans" cxnId="{05A3C67C-A8E7-4A2A-9743-4359964C5900}">
      <dgm:prSet/>
      <dgm:spPr/>
      <dgm:t>
        <a:bodyPr/>
        <a:lstStyle/>
        <a:p>
          <a:endParaRPr lang="en-US"/>
        </a:p>
      </dgm:t>
    </dgm:pt>
    <dgm:pt modelId="{BC67BC87-E7FF-452E-B7E8-384AEE5D7248}" type="sibTrans" cxnId="{05A3C67C-A8E7-4A2A-9743-4359964C5900}">
      <dgm:prSet/>
      <dgm:spPr/>
      <dgm:t>
        <a:bodyPr/>
        <a:lstStyle/>
        <a:p>
          <a:endParaRPr lang="en-US"/>
        </a:p>
      </dgm:t>
    </dgm:pt>
    <dgm:pt modelId="{565514ED-3E32-4657-AFCE-3BED59C2A023}">
      <dgm:prSet/>
      <dgm:spPr/>
      <dgm:t>
        <a:bodyPr/>
        <a:lstStyle/>
        <a:p>
          <a:r>
            <a:rPr lang="en-GB"/>
            <a:t>48 hours</a:t>
          </a:r>
          <a:endParaRPr lang="en-US"/>
        </a:p>
      </dgm:t>
    </dgm:pt>
    <dgm:pt modelId="{FBEC21C4-D3DF-41B8-B363-00E8BFF0D3AE}" type="parTrans" cxnId="{BC7619B9-FB9A-485A-933E-43DFEE1EC411}">
      <dgm:prSet/>
      <dgm:spPr/>
      <dgm:t>
        <a:bodyPr/>
        <a:lstStyle/>
        <a:p>
          <a:endParaRPr lang="en-US"/>
        </a:p>
      </dgm:t>
    </dgm:pt>
    <dgm:pt modelId="{26475B96-D2D2-4BA8-8BBF-494FD271571F}" type="sibTrans" cxnId="{BC7619B9-FB9A-485A-933E-43DFEE1EC411}">
      <dgm:prSet/>
      <dgm:spPr/>
      <dgm:t>
        <a:bodyPr/>
        <a:lstStyle/>
        <a:p>
          <a:endParaRPr lang="en-US"/>
        </a:p>
      </dgm:t>
    </dgm:pt>
    <dgm:pt modelId="{9AB511E1-1E15-447A-8982-332C7DCBF717}">
      <dgm:prSet/>
      <dgm:spPr/>
      <dgm:t>
        <a:bodyPr/>
        <a:lstStyle/>
        <a:p>
          <a:r>
            <a:rPr lang="en-GB"/>
            <a:t>PRN</a:t>
          </a:r>
          <a:endParaRPr lang="en-US"/>
        </a:p>
      </dgm:t>
    </dgm:pt>
    <dgm:pt modelId="{8AEA6389-4F23-4265-89E8-18C5AF70E690}" type="parTrans" cxnId="{6D886A3D-F3BD-434A-9369-CC07C7017DA4}">
      <dgm:prSet/>
      <dgm:spPr/>
      <dgm:t>
        <a:bodyPr/>
        <a:lstStyle/>
        <a:p>
          <a:endParaRPr lang="en-US"/>
        </a:p>
      </dgm:t>
    </dgm:pt>
    <dgm:pt modelId="{97FF5D3C-7A96-41D5-9D9C-6BC44D1BD482}" type="sibTrans" cxnId="{6D886A3D-F3BD-434A-9369-CC07C7017DA4}">
      <dgm:prSet/>
      <dgm:spPr/>
      <dgm:t>
        <a:bodyPr/>
        <a:lstStyle/>
        <a:p>
          <a:endParaRPr lang="en-US"/>
        </a:p>
      </dgm:t>
    </dgm:pt>
    <dgm:pt modelId="{74D2B224-F1AB-0644-8514-BF3C8D74752C}" type="pres">
      <dgm:prSet presAssocID="{F002E701-5BDD-45D3-8479-43A40787F093}" presName="linear" presStyleCnt="0">
        <dgm:presLayoutVars>
          <dgm:animLvl val="lvl"/>
          <dgm:resizeHandles val="exact"/>
        </dgm:presLayoutVars>
      </dgm:prSet>
      <dgm:spPr/>
    </dgm:pt>
    <dgm:pt modelId="{C7D1FA82-C7A3-F04B-9DD7-21343EED5765}" type="pres">
      <dgm:prSet presAssocID="{54BF1DD3-861D-43EE-ABEB-46702772715F}" presName="parentText" presStyleLbl="node1" presStyleIdx="0" presStyleCnt="5">
        <dgm:presLayoutVars>
          <dgm:chMax val="0"/>
          <dgm:bulletEnabled val="1"/>
        </dgm:presLayoutVars>
      </dgm:prSet>
      <dgm:spPr/>
    </dgm:pt>
    <dgm:pt modelId="{A85B0ED3-AE30-FF4A-9E5D-A96766DB5273}" type="pres">
      <dgm:prSet presAssocID="{34418F84-4F32-4667-9838-3697CFB73B73}" presName="spacer" presStyleCnt="0"/>
      <dgm:spPr/>
    </dgm:pt>
    <dgm:pt modelId="{ED680486-DDE8-B541-BE69-7636630BDF1A}" type="pres">
      <dgm:prSet presAssocID="{0B1957E6-11B6-410A-8B9C-6714826362D0}" presName="parentText" presStyleLbl="node1" presStyleIdx="1" presStyleCnt="5">
        <dgm:presLayoutVars>
          <dgm:chMax val="0"/>
          <dgm:bulletEnabled val="1"/>
        </dgm:presLayoutVars>
      </dgm:prSet>
      <dgm:spPr/>
    </dgm:pt>
    <dgm:pt modelId="{451BFC5A-FA6B-824C-AC2D-E117AE48ED72}" type="pres">
      <dgm:prSet presAssocID="{B8843681-FE36-4083-8A13-FB234A60C5FE}" presName="spacer" presStyleCnt="0"/>
      <dgm:spPr/>
    </dgm:pt>
    <dgm:pt modelId="{76E830D3-3BC1-CA4B-B6D1-F711CC238775}" type="pres">
      <dgm:prSet presAssocID="{BE1EB3E8-E415-4DD2-99C4-AC051144FC9B}" presName="parentText" presStyleLbl="node1" presStyleIdx="2" presStyleCnt="5">
        <dgm:presLayoutVars>
          <dgm:chMax val="0"/>
          <dgm:bulletEnabled val="1"/>
        </dgm:presLayoutVars>
      </dgm:prSet>
      <dgm:spPr/>
    </dgm:pt>
    <dgm:pt modelId="{8761C989-ECD0-7C4F-97A2-B571EF33E584}" type="pres">
      <dgm:prSet presAssocID="{BC67BC87-E7FF-452E-B7E8-384AEE5D7248}" presName="spacer" presStyleCnt="0"/>
      <dgm:spPr/>
    </dgm:pt>
    <dgm:pt modelId="{E3EE879E-5051-1943-909E-FC07B25EA739}" type="pres">
      <dgm:prSet presAssocID="{565514ED-3E32-4657-AFCE-3BED59C2A023}" presName="parentText" presStyleLbl="node1" presStyleIdx="3" presStyleCnt="5">
        <dgm:presLayoutVars>
          <dgm:chMax val="0"/>
          <dgm:bulletEnabled val="1"/>
        </dgm:presLayoutVars>
      </dgm:prSet>
      <dgm:spPr/>
    </dgm:pt>
    <dgm:pt modelId="{95797437-9C6F-FD47-AEC1-9FC62743A558}" type="pres">
      <dgm:prSet presAssocID="{26475B96-D2D2-4BA8-8BBF-494FD271571F}" presName="spacer" presStyleCnt="0"/>
      <dgm:spPr/>
    </dgm:pt>
    <dgm:pt modelId="{4FE92FE6-3A74-8D45-A752-78937F0B0BA4}" type="pres">
      <dgm:prSet presAssocID="{9AB511E1-1E15-447A-8982-332C7DCBF717}" presName="parentText" presStyleLbl="node1" presStyleIdx="4" presStyleCnt="5">
        <dgm:presLayoutVars>
          <dgm:chMax val="0"/>
          <dgm:bulletEnabled val="1"/>
        </dgm:presLayoutVars>
      </dgm:prSet>
      <dgm:spPr/>
    </dgm:pt>
  </dgm:ptLst>
  <dgm:cxnLst>
    <dgm:cxn modelId="{6D886A3D-F3BD-434A-9369-CC07C7017DA4}" srcId="{F002E701-5BDD-45D3-8479-43A40787F093}" destId="{9AB511E1-1E15-447A-8982-332C7DCBF717}" srcOrd="4" destOrd="0" parTransId="{8AEA6389-4F23-4265-89E8-18C5AF70E690}" sibTransId="{97FF5D3C-7A96-41D5-9D9C-6BC44D1BD482}"/>
    <dgm:cxn modelId="{0BDC0E47-24E2-443A-B8B0-0CF3E7675C16}" srcId="{F002E701-5BDD-45D3-8479-43A40787F093}" destId="{54BF1DD3-861D-43EE-ABEB-46702772715F}" srcOrd="0" destOrd="0" parTransId="{619560BD-1494-4157-80BB-951F3C12E2E4}" sibTransId="{34418F84-4F32-4667-9838-3697CFB73B73}"/>
    <dgm:cxn modelId="{8CA1CF59-E9D9-E945-8039-D6C373825A55}" type="presOf" srcId="{F002E701-5BDD-45D3-8479-43A40787F093}" destId="{74D2B224-F1AB-0644-8514-BF3C8D74752C}" srcOrd="0" destOrd="0" presId="urn:microsoft.com/office/officeart/2005/8/layout/vList2"/>
    <dgm:cxn modelId="{FABD2F75-2943-0545-B961-6DC42F5DD7D5}" type="presOf" srcId="{565514ED-3E32-4657-AFCE-3BED59C2A023}" destId="{E3EE879E-5051-1943-909E-FC07B25EA739}" srcOrd="0" destOrd="0" presId="urn:microsoft.com/office/officeart/2005/8/layout/vList2"/>
    <dgm:cxn modelId="{05A3C67C-A8E7-4A2A-9743-4359964C5900}" srcId="{F002E701-5BDD-45D3-8479-43A40787F093}" destId="{BE1EB3E8-E415-4DD2-99C4-AC051144FC9B}" srcOrd="2" destOrd="0" parTransId="{0DF46A3E-6F6B-4198-9C8E-F11E48269C22}" sibTransId="{BC67BC87-E7FF-452E-B7E8-384AEE5D7248}"/>
    <dgm:cxn modelId="{EB01F3A2-E2F1-3246-9428-E852F40B725E}" type="presOf" srcId="{54BF1DD3-861D-43EE-ABEB-46702772715F}" destId="{C7D1FA82-C7A3-F04B-9DD7-21343EED5765}" srcOrd="0" destOrd="0" presId="urn:microsoft.com/office/officeart/2005/8/layout/vList2"/>
    <dgm:cxn modelId="{BE0705A4-4355-49D3-B631-821631971699}" srcId="{F002E701-5BDD-45D3-8479-43A40787F093}" destId="{0B1957E6-11B6-410A-8B9C-6714826362D0}" srcOrd="1" destOrd="0" parTransId="{FB4BC2A2-E5D3-4374-89F1-06366C488B15}" sibTransId="{B8843681-FE36-4083-8A13-FB234A60C5FE}"/>
    <dgm:cxn modelId="{E57539B5-4B93-474B-B9AD-7DDAEA128286}" type="presOf" srcId="{9AB511E1-1E15-447A-8982-332C7DCBF717}" destId="{4FE92FE6-3A74-8D45-A752-78937F0B0BA4}" srcOrd="0" destOrd="0" presId="urn:microsoft.com/office/officeart/2005/8/layout/vList2"/>
    <dgm:cxn modelId="{BC7619B9-FB9A-485A-933E-43DFEE1EC411}" srcId="{F002E701-5BDD-45D3-8479-43A40787F093}" destId="{565514ED-3E32-4657-AFCE-3BED59C2A023}" srcOrd="3" destOrd="0" parTransId="{FBEC21C4-D3DF-41B8-B363-00E8BFF0D3AE}" sibTransId="{26475B96-D2D2-4BA8-8BBF-494FD271571F}"/>
    <dgm:cxn modelId="{16B5E6BB-3D7D-8141-9505-25AAE46FBC0B}" type="presOf" srcId="{BE1EB3E8-E415-4DD2-99C4-AC051144FC9B}" destId="{76E830D3-3BC1-CA4B-B6D1-F711CC238775}" srcOrd="0" destOrd="0" presId="urn:microsoft.com/office/officeart/2005/8/layout/vList2"/>
    <dgm:cxn modelId="{7339A6BE-73BA-1B44-9D40-D5DCF112B5FC}" type="presOf" srcId="{0B1957E6-11B6-410A-8B9C-6714826362D0}" destId="{ED680486-DDE8-B541-BE69-7636630BDF1A}" srcOrd="0" destOrd="0" presId="urn:microsoft.com/office/officeart/2005/8/layout/vList2"/>
    <dgm:cxn modelId="{EE611D0E-6B8D-3347-A323-832D102C90B9}" type="presParOf" srcId="{74D2B224-F1AB-0644-8514-BF3C8D74752C}" destId="{C7D1FA82-C7A3-F04B-9DD7-21343EED5765}" srcOrd="0" destOrd="0" presId="urn:microsoft.com/office/officeart/2005/8/layout/vList2"/>
    <dgm:cxn modelId="{800486E7-E99B-2E43-84F4-1C3F7ADC86D3}" type="presParOf" srcId="{74D2B224-F1AB-0644-8514-BF3C8D74752C}" destId="{A85B0ED3-AE30-FF4A-9E5D-A96766DB5273}" srcOrd="1" destOrd="0" presId="urn:microsoft.com/office/officeart/2005/8/layout/vList2"/>
    <dgm:cxn modelId="{CB87F656-54A1-C541-830A-2CF496C87BA1}" type="presParOf" srcId="{74D2B224-F1AB-0644-8514-BF3C8D74752C}" destId="{ED680486-DDE8-B541-BE69-7636630BDF1A}" srcOrd="2" destOrd="0" presId="urn:microsoft.com/office/officeart/2005/8/layout/vList2"/>
    <dgm:cxn modelId="{0B1968E2-82F5-3D47-B0EA-09C0D0B16964}" type="presParOf" srcId="{74D2B224-F1AB-0644-8514-BF3C8D74752C}" destId="{451BFC5A-FA6B-824C-AC2D-E117AE48ED72}" srcOrd="3" destOrd="0" presId="urn:microsoft.com/office/officeart/2005/8/layout/vList2"/>
    <dgm:cxn modelId="{92928648-EBA9-BF43-AECD-063EF8D8FA56}" type="presParOf" srcId="{74D2B224-F1AB-0644-8514-BF3C8D74752C}" destId="{76E830D3-3BC1-CA4B-B6D1-F711CC238775}" srcOrd="4" destOrd="0" presId="urn:microsoft.com/office/officeart/2005/8/layout/vList2"/>
    <dgm:cxn modelId="{457F8414-EF53-944A-A7A8-C3BD0C6935A4}" type="presParOf" srcId="{74D2B224-F1AB-0644-8514-BF3C8D74752C}" destId="{8761C989-ECD0-7C4F-97A2-B571EF33E584}" srcOrd="5" destOrd="0" presId="urn:microsoft.com/office/officeart/2005/8/layout/vList2"/>
    <dgm:cxn modelId="{A657D190-2EB2-9D45-A83E-DDD7CB013DBA}" type="presParOf" srcId="{74D2B224-F1AB-0644-8514-BF3C8D74752C}" destId="{E3EE879E-5051-1943-909E-FC07B25EA739}" srcOrd="6" destOrd="0" presId="urn:microsoft.com/office/officeart/2005/8/layout/vList2"/>
    <dgm:cxn modelId="{D33A6DB2-FE71-994F-8C09-02690044669C}" type="presParOf" srcId="{74D2B224-F1AB-0644-8514-BF3C8D74752C}" destId="{95797437-9C6F-FD47-AEC1-9FC62743A558}" srcOrd="7" destOrd="0" presId="urn:microsoft.com/office/officeart/2005/8/layout/vList2"/>
    <dgm:cxn modelId="{1436C7B3-63E3-C14D-9FA6-BC59AD22ED51}" type="presParOf" srcId="{74D2B224-F1AB-0644-8514-BF3C8D74752C}" destId="{4FE92FE6-3A74-8D45-A752-78937F0B0BA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BC4F74E-9324-4464-9ECB-C5590400D84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698A808-185D-4E82-87BF-9B484F360981}">
      <dgm:prSet/>
      <dgm:spPr/>
      <dgm:t>
        <a:bodyPr/>
        <a:lstStyle/>
        <a:p>
          <a:r>
            <a:rPr lang="en-GB"/>
            <a:t>Scheduled hypertonic saline (for example, 4 hourly)</a:t>
          </a:r>
          <a:endParaRPr lang="en-US"/>
        </a:p>
      </dgm:t>
    </dgm:pt>
    <dgm:pt modelId="{94F0097C-BBDA-4E95-A6AE-F86A1258A98F}" type="parTrans" cxnId="{CDFB70A6-0071-4FDC-A8A4-B2C5DF093E08}">
      <dgm:prSet/>
      <dgm:spPr/>
      <dgm:t>
        <a:bodyPr/>
        <a:lstStyle/>
        <a:p>
          <a:endParaRPr lang="en-US"/>
        </a:p>
      </dgm:t>
    </dgm:pt>
    <dgm:pt modelId="{CD96FE7C-5D3B-4640-B9BC-25316FEC05AB}" type="sibTrans" cxnId="{CDFB70A6-0071-4FDC-A8A4-B2C5DF093E08}">
      <dgm:prSet/>
      <dgm:spPr/>
      <dgm:t>
        <a:bodyPr/>
        <a:lstStyle/>
        <a:p>
          <a:endParaRPr lang="en-US"/>
        </a:p>
      </dgm:t>
    </dgm:pt>
    <dgm:pt modelId="{74CEC0E8-BDDA-4196-9DC8-9A786BA1DB75}">
      <dgm:prSet/>
      <dgm:spPr/>
      <dgm:t>
        <a:bodyPr/>
        <a:lstStyle/>
        <a:p>
          <a:r>
            <a:rPr lang="en-GB"/>
            <a:t>Scheduled mannitol (for example, 4 hourly)</a:t>
          </a:r>
          <a:endParaRPr lang="en-US"/>
        </a:p>
      </dgm:t>
    </dgm:pt>
    <dgm:pt modelId="{5362D4D0-D166-4A30-AB85-48F3FC38AC24}" type="parTrans" cxnId="{CF6E16A3-6EE3-464A-9A94-E1443FBABBA5}">
      <dgm:prSet/>
      <dgm:spPr/>
      <dgm:t>
        <a:bodyPr/>
        <a:lstStyle/>
        <a:p>
          <a:endParaRPr lang="en-US"/>
        </a:p>
      </dgm:t>
    </dgm:pt>
    <dgm:pt modelId="{978A6796-1DA7-438B-86EC-F758E896A670}" type="sibTrans" cxnId="{CF6E16A3-6EE3-464A-9A94-E1443FBABBA5}">
      <dgm:prSet/>
      <dgm:spPr/>
      <dgm:t>
        <a:bodyPr/>
        <a:lstStyle/>
        <a:p>
          <a:endParaRPr lang="en-US"/>
        </a:p>
      </dgm:t>
    </dgm:pt>
    <dgm:pt modelId="{B50598AF-6FB5-4648-8E34-A78A2BB232AF}">
      <dgm:prSet/>
      <dgm:spPr/>
      <dgm:t>
        <a:bodyPr/>
        <a:lstStyle/>
        <a:p>
          <a:r>
            <a:rPr lang="en-GB"/>
            <a:t>Maintain  Normothermia (threshold = 37.5º)</a:t>
          </a:r>
          <a:endParaRPr lang="en-US"/>
        </a:p>
      </dgm:t>
    </dgm:pt>
    <dgm:pt modelId="{CB76C158-4280-41B6-862F-AD84B4D586FC}" type="parTrans" cxnId="{6D7FA6BB-5C2E-4319-B25A-B0CF550DAA97}">
      <dgm:prSet/>
      <dgm:spPr/>
      <dgm:t>
        <a:bodyPr/>
        <a:lstStyle/>
        <a:p>
          <a:endParaRPr lang="en-US"/>
        </a:p>
      </dgm:t>
    </dgm:pt>
    <dgm:pt modelId="{912FAA4E-F1EB-4F8A-85C0-42321CA42A37}" type="sibTrans" cxnId="{6D7FA6BB-5C2E-4319-B25A-B0CF550DAA97}">
      <dgm:prSet/>
      <dgm:spPr/>
      <dgm:t>
        <a:bodyPr/>
        <a:lstStyle/>
        <a:p>
          <a:endParaRPr lang="en-US"/>
        </a:p>
      </dgm:t>
    </dgm:pt>
    <dgm:pt modelId="{E5884A7C-8BD1-E14F-9DD6-456DA1CC69A9}" type="pres">
      <dgm:prSet presAssocID="{8BC4F74E-9324-4464-9ECB-C5590400D847}" presName="linear" presStyleCnt="0">
        <dgm:presLayoutVars>
          <dgm:animLvl val="lvl"/>
          <dgm:resizeHandles val="exact"/>
        </dgm:presLayoutVars>
      </dgm:prSet>
      <dgm:spPr/>
    </dgm:pt>
    <dgm:pt modelId="{F3D21746-7F73-A844-AE00-8D0F7BB653E1}" type="pres">
      <dgm:prSet presAssocID="{1698A808-185D-4E82-87BF-9B484F360981}" presName="parentText" presStyleLbl="node1" presStyleIdx="0" presStyleCnt="3">
        <dgm:presLayoutVars>
          <dgm:chMax val="0"/>
          <dgm:bulletEnabled val="1"/>
        </dgm:presLayoutVars>
      </dgm:prSet>
      <dgm:spPr/>
    </dgm:pt>
    <dgm:pt modelId="{F328DC5E-24D7-3B4A-80DD-BFAF275F68BB}" type="pres">
      <dgm:prSet presAssocID="{CD96FE7C-5D3B-4640-B9BC-25316FEC05AB}" presName="spacer" presStyleCnt="0"/>
      <dgm:spPr/>
    </dgm:pt>
    <dgm:pt modelId="{1C0CB060-FCE8-4245-8D5D-541F36E32320}" type="pres">
      <dgm:prSet presAssocID="{74CEC0E8-BDDA-4196-9DC8-9A786BA1DB75}" presName="parentText" presStyleLbl="node1" presStyleIdx="1" presStyleCnt="3">
        <dgm:presLayoutVars>
          <dgm:chMax val="0"/>
          <dgm:bulletEnabled val="1"/>
        </dgm:presLayoutVars>
      </dgm:prSet>
      <dgm:spPr/>
    </dgm:pt>
    <dgm:pt modelId="{6CB078FC-68F9-B949-AF55-2F64B0A4385F}" type="pres">
      <dgm:prSet presAssocID="{978A6796-1DA7-438B-86EC-F758E896A670}" presName="spacer" presStyleCnt="0"/>
      <dgm:spPr/>
    </dgm:pt>
    <dgm:pt modelId="{E01EE9A1-814B-F84B-9120-083A6EAC8CD1}" type="pres">
      <dgm:prSet presAssocID="{B50598AF-6FB5-4648-8E34-A78A2BB232AF}" presName="parentText" presStyleLbl="node1" presStyleIdx="2" presStyleCnt="3">
        <dgm:presLayoutVars>
          <dgm:chMax val="0"/>
          <dgm:bulletEnabled val="1"/>
        </dgm:presLayoutVars>
      </dgm:prSet>
      <dgm:spPr/>
    </dgm:pt>
  </dgm:ptLst>
  <dgm:cxnLst>
    <dgm:cxn modelId="{CF6E16A3-6EE3-464A-9A94-E1443FBABBA5}" srcId="{8BC4F74E-9324-4464-9ECB-C5590400D847}" destId="{74CEC0E8-BDDA-4196-9DC8-9A786BA1DB75}" srcOrd="1" destOrd="0" parTransId="{5362D4D0-D166-4A30-AB85-48F3FC38AC24}" sibTransId="{978A6796-1DA7-438B-86EC-F758E896A670}"/>
    <dgm:cxn modelId="{CDFB70A6-0071-4FDC-A8A4-B2C5DF093E08}" srcId="{8BC4F74E-9324-4464-9ECB-C5590400D847}" destId="{1698A808-185D-4E82-87BF-9B484F360981}" srcOrd="0" destOrd="0" parTransId="{94F0097C-BBDA-4E95-A6AE-F86A1258A98F}" sibTransId="{CD96FE7C-5D3B-4640-B9BC-25316FEC05AB}"/>
    <dgm:cxn modelId="{6D7FA6BB-5C2E-4319-B25A-B0CF550DAA97}" srcId="{8BC4F74E-9324-4464-9ECB-C5590400D847}" destId="{B50598AF-6FB5-4648-8E34-A78A2BB232AF}" srcOrd="2" destOrd="0" parTransId="{CB76C158-4280-41B6-862F-AD84B4D586FC}" sibTransId="{912FAA4E-F1EB-4F8A-85C0-42321CA42A37}"/>
    <dgm:cxn modelId="{8244C1BF-71A5-AF43-8849-DB9B18875255}" type="presOf" srcId="{1698A808-185D-4E82-87BF-9B484F360981}" destId="{F3D21746-7F73-A844-AE00-8D0F7BB653E1}" srcOrd="0" destOrd="0" presId="urn:microsoft.com/office/officeart/2005/8/layout/vList2"/>
    <dgm:cxn modelId="{2FDEC5C0-28D2-024A-91D6-1EC7F83DFBFE}" type="presOf" srcId="{B50598AF-6FB5-4648-8E34-A78A2BB232AF}" destId="{E01EE9A1-814B-F84B-9120-083A6EAC8CD1}" srcOrd="0" destOrd="0" presId="urn:microsoft.com/office/officeart/2005/8/layout/vList2"/>
    <dgm:cxn modelId="{A3C2FFF0-3730-4541-8C96-0DEAAB38B54F}" type="presOf" srcId="{8BC4F74E-9324-4464-9ECB-C5590400D847}" destId="{E5884A7C-8BD1-E14F-9DD6-456DA1CC69A9}" srcOrd="0" destOrd="0" presId="urn:microsoft.com/office/officeart/2005/8/layout/vList2"/>
    <dgm:cxn modelId="{2FF09BF3-D336-6C48-B91A-4D9967356DEE}" type="presOf" srcId="{74CEC0E8-BDDA-4196-9DC8-9A786BA1DB75}" destId="{1C0CB060-FCE8-4245-8D5D-541F36E32320}" srcOrd="0" destOrd="0" presId="urn:microsoft.com/office/officeart/2005/8/layout/vList2"/>
    <dgm:cxn modelId="{07EB00A7-AA84-144A-902E-E4B15C5EEB8F}" type="presParOf" srcId="{E5884A7C-8BD1-E14F-9DD6-456DA1CC69A9}" destId="{F3D21746-7F73-A844-AE00-8D0F7BB653E1}" srcOrd="0" destOrd="0" presId="urn:microsoft.com/office/officeart/2005/8/layout/vList2"/>
    <dgm:cxn modelId="{9578EC04-F336-4C45-BCBE-44535A60989D}" type="presParOf" srcId="{E5884A7C-8BD1-E14F-9DD6-456DA1CC69A9}" destId="{F328DC5E-24D7-3B4A-80DD-BFAF275F68BB}" srcOrd="1" destOrd="0" presId="urn:microsoft.com/office/officeart/2005/8/layout/vList2"/>
    <dgm:cxn modelId="{883DD188-7B09-354F-8605-001B8D21EC57}" type="presParOf" srcId="{E5884A7C-8BD1-E14F-9DD6-456DA1CC69A9}" destId="{1C0CB060-FCE8-4245-8D5D-541F36E32320}" srcOrd="2" destOrd="0" presId="urn:microsoft.com/office/officeart/2005/8/layout/vList2"/>
    <dgm:cxn modelId="{7D589418-7844-3447-8FF7-AC4BB7BB83B9}" type="presParOf" srcId="{E5884A7C-8BD1-E14F-9DD6-456DA1CC69A9}" destId="{6CB078FC-68F9-B949-AF55-2F64B0A4385F}" srcOrd="3" destOrd="0" presId="urn:microsoft.com/office/officeart/2005/8/layout/vList2"/>
    <dgm:cxn modelId="{95D006B7-142D-8D41-9E71-23647E22CFF6}" type="presParOf" srcId="{E5884A7C-8BD1-E14F-9DD6-456DA1CC69A9}" destId="{E01EE9A1-814B-F84B-9120-083A6EAC8CD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E34B85F-875A-4425-971C-A211BB84E56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47FA25B1-3300-453B-9525-D2F73ADAD5CA}">
      <dgm:prSet/>
      <dgm:spPr/>
      <dgm:t>
        <a:bodyPr/>
        <a:lstStyle/>
        <a:p>
          <a:r>
            <a:rPr lang="en-GB"/>
            <a:t>Hyperventilation, PaCO2 = 30-35 mmHg</a:t>
          </a:r>
          <a:endParaRPr lang="en-US"/>
        </a:p>
      </dgm:t>
    </dgm:pt>
    <dgm:pt modelId="{23C85436-CEF2-48DB-AF6A-337AB81784D1}" type="parTrans" cxnId="{67555980-5167-4C3D-85CA-4FD74F8CD515}">
      <dgm:prSet/>
      <dgm:spPr/>
      <dgm:t>
        <a:bodyPr/>
        <a:lstStyle/>
        <a:p>
          <a:endParaRPr lang="en-US"/>
        </a:p>
      </dgm:t>
    </dgm:pt>
    <dgm:pt modelId="{944873A0-8083-4F92-BF9A-360615AC2786}" type="sibTrans" cxnId="{67555980-5167-4C3D-85CA-4FD74F8CD515}">
      <dgm:prSet/>
      <dgm:spPr/>
      <dgm:t>
        <a:bodyPr/>
        <a:lstStyle/>
        <a:p>
          <a:endParaRPr lang="en-US"/>
        </a:p>
      </dgm:t>
    </dgm:pt>
    <dgm:pt modelId="{BB97719B-189D-48AF-A808-64F7B9B5E493}">
      <dgm:prSet/>
      <dgm:spPr/>
      <dgm:t>
        <a:bodyPr/>
        <a:lstStyle/>
        <a:p>
          <a:r>
            <a:rPr lang="en-GB"/>
            <a:t>Hypertonic saline 3% by continuous infusion</a:t>
          </a:r>
          <a:endParaRPr lang="en-US"/>
        </a:p>
      </dgm:t>
    </dgm:pt>
    <dgm:pt modelId="{6F56AA4B-1ED0-4CFF-BD59-7CAF6E29C728}" type="parTrans" cxnId="{257A87D8-05A8-499F-BA12-4D1AB446D045}">
      <dgm:prSet/>
      <dgm:spPr/>
      <dgm:t>
        <a:bodyPr/>
        <a:lstStyle/>
        <a:p>
          <a:endParaRPr lang="en-US"/>
        </a:p>
      </dgm:t>
    </dgm:pt>
    <dgm:pt modelId="{3F518436-A4D1-4891-BB89-F6BDEE0FE586}" type="sibTrans" cxnId="{257A87D8-05A8-499F-BA12-4D1AB446D045}">
      <dgm:prSet/>
      <dgm:spPr/>
      <dgm:t>
        <a:bodyPr/>
        <a:lstStyle/>
        <a:p>
          <a:endParaRPr lang="en-US"/>
        </a:p>
      </dgm:t>
    </dgm:pt>
    <dgm:pt modelId="{C0EDB866-784D-4EAF-8BDA-60D5D05596E4}">
      <dgm:prSet/>
      <dgm:spPr/>
      <dgm:t>
        <a:bodyPr/>
        <a:lstStyle/>
        <a:p>
          <a:r>
            <a:rPr lang="en-GB"/>
            <a:t>Increase in sedation</a:t>
          </a:r>
          <a:endParaRPr lang="en-US"/>
        </a:p>
      </dgm:t>
    </dgm:pt>
    <dgm:pt modelId="{C3F8D789-926D-40EE-BB4B-7428E50579BB}" type="parTrans" cxnId="{D49F2A64-5A53-4796-8610-75908BB05E16}">
      <dgm:prSet/>
      <dgm:spPr/>
      <dgm:t>
        <a:bodyPr/>
        <a:lstStyle/>
        <a:p>
          <a:endParaRPr lang="en-US"/>
        </a:p>
      </dgm:t>
    </dgm:pt>
    <dgm:pt modelId="{25573825-3644-48C8-8A39-3C121D132A9D}" type="sibTrans" cxnId="{D49F2A64-5A53-4796-8610-75908BB05E16}">
      <dgm:prSet/>
      <dgm:spPr/>
      <dgm:t>
        <a:bodyPr/>
        <a:lstStyle/>
        <a:p>
          <a:endParaRPr lang="en-US"/>
        </a:p>
      </dgm:t>
    </dgm:pt>
    <dgm:pt modelId="{E8D93ED5-D8D9-4445-8FD2-2E8415991FC6}" type="pres">
      <dgm:prSet presAssocID="{6E34B85F-875A-4425-971C-A211BB84E569}" presName="vert0" presStyleCnt="0">
        <dgm:presLayoutVars>
          <dgm:dir/>
          <dgm:animOne val="branch"/>
          <dgm:animLvl val="lvl"/>
        </dgm:presLayoutVars>
      </dgm:prSet>
      <dgm:spPr/>
    </dgm:pt>
    <dgm:pt modelId="{7F0855FD-973A-3140-8FA9-8A025F6E762F}" type="pres">
      <dgm:prSet presAssocID="{47FA25B1-3300-453B-9525-D2F73ADAD5CA}" presName="thickLine" presStyleLbl="alignNode1" presStyleIdx="0" presStyleCnt="3"/>
      <dgm:spPr/>
    </dgm:pt>
    <dgm:pt modelId="{A75C8D6D-EDC6-B441-BBF8-C147FD2EF005}" type="pres">
      <dgm:prSet presAssocID="{47FA25B1-3300-453B-9525-D2F73ADAD5CA}" presName="horz1" presStyleCnt="0"/>
      <dgm:spPr/>
    </dgm:pt>
    <dgm:pt modelId="{10698BF0-6C64-244D-AB93-B7A0B6D9D643}" type="pres">
      <dgm:prSet presAssocID="{47FA25B1-3300-453B-9525-D2F73ADAD5CA}" presName="tx1" presStyleLbl="revTx" presStyleIdx="0" presStyleCnt="3"/>
      <dgm:spPr/>
    </dgm:pt>
    <dgm:pt modelId="{D63CCC82-BB97-7E41-8981-9AB4127B78D6}" type="pres">
      <dgm:prSet presAssocID="{47FA25B1-3300-453B-9525-D2F73ADAD5CA}" presName="vert1" presStyleCnt="0"/>
      <dgm:spPr/>
    </dgm:pt>
    <dgm:pt modelId="{0DA80AC4-A2F6-4644-BCDB-D26158CD5E2E}" type="pres">
      <dgm:prSet presAssocID="{BB97719B-189D-48AF-A808-64F7B9B5E493}" presName="thickLine" presStyleLbl="alignNode1" presStyleIdx="1" presStyleCnt="3"/>
      <dgm:spPr/>
    </dgm:pt>
    <dgm:pt modelId="{207DBF2B-7036-1246-B1DF-DBBFEA8E6A2D}" type="pres">
      <dgm:prSet presAssocID="{BB97719B-189D-48AF-A808-64F7B9B5E493}" presName="horz1" presStyleCnt="0"/>
      <dgm:spPr/>
    </dgm:pt>
    <dgm:pt modelId="{8582AEBE-AC55-DF48-9223-A310037C6356}" type="pres">
      <dgm:prSet presAssocID="{BB97719B-189D-48AF-A808-64F7B9B5E493}" presName="tx1" presStyleLbl="revTx" presStyleIdx="1" presStyleCnt="3"/>
      <dgm:spPr/>
    </dgm:pt>
    <dgm:pt modelId="{457C4707-E961-D743-8649-D421087432CB}" type="pres">
      <dgm:prSet presAssocID="{BB97719B-189D-48AF-A808-64F7B9B5E493}" presName="vert1" presStyleCnt="0"/>
      <dgm:spPr/>
    </dgm:pt>
    <dgm:pt modelId="{D4579DA7-0136-5E45-9A9C-3C576C351171}" type="pres">
      <dgm:prSet presAssocID="{C0EDB866-784D-4EAF-8BDA-60D5D05596E4}" presName="thickLine" presStyleLbl="alignNode1" presStyleIdx="2" presStyleCnt="3"/>
      <dgm:spPr/>
    </dgm:pt>
    <dgm:pt modelId="{47519A1F-991B-794C-AD6F-2E8566EADB84}" type="pres">
      <dgm:prSet presAssocID="{C0EDB866-784D-4EAF-8BDA-60D5D05596E4}" presName="horz1" presStyleCnt="0"/>
      <dgm:spPr/>
    </dgm:pt>
    <dgm:pt modelId="{9BD6A539-6418-A948-8ED1-35B3E16DBBCC}" type="pres">
      <dgm:prSet presAssocID="{C0EDB866-784D-4EAF-8BDA-60D5D05596E4}" presName="tx1" presStyleLbl="revTx" presStyleIdx="2" presStyleCnt="3"/>
      <dgm:spPr/>
    </dgm:pt>
    <dgm:pt modelId="{B50EDB1F-6826-B044-B436-DF9F4FF71F69}" type="pres">
      <dgm:prSet presAssocID="{C0EDB866-784D-4EAF-8BDA-60D5D05596E4}" presName="vert1" presStyleCnt="0"/>
      <dgm:spPr/>
    </dgm:pt>
  </dgm:ptLst>
  <dgm:cxnLst>
    <dgm:cxn modelId="{B90D9E12-2793-8D42-92EF-E41FC7033C5B}" type="presOf" srcId="{47FA25B1-3300-453B-9525-D2F73ADAD5CA}" destId="{10698BF0-6C64-244D-AB93-B7A0B6D9D643}" srcOrd="0" destOrd="0" presId="urn:microsoft.com/office/officeart/2008/layout/LinedList"/>
    <dgm:cxn modelId="{DF3BB118-267A-FE4B-A54B-D15538B243B6}" type="presOf" srcId="{C0EDB866-784D-4EAF-8BDA-60D5D05596E4}" destId="{9BD6A539-6418-A948-8ED1-35B3E16DBBCC}" srcOrd="0" destOrd="0" presId="urn:microsoft.com/office/officeart/2008/layout/LinedList"/>
    <dgm:cxn modelId="{D49F2A64-5A53-4796-8610-75908BB05E16}" srcId="{6E34B85F-875A-4425-971C-A211BB84E569}" destId="{C0EDB866-784D-4EAF-8BDA-60D5D05596E4}" srcOrd="2" destOrd="0" parTransId="{C3F8D789-926D-40EE-BB4B-7428E50579BB}" sibTransId="{25573825-3644-48C8-8A39-3C121D132A9D}"/>
    <dgm:cxn modelId="{67555980-5167-4C3D-85CA-4FD74F8CD515}" srcId="{6E34B85F-875A-4425-971C-A211BB84E569}" destId="{47FA25B1-3300-453B-9525-D2F73ADAD5CA}" srcOrd="0" destOrd="0" parTransId="{23C85436-CEF2-48DB-AF6A-337AB81784D1}" sibTransId="{944873A0-8083-4F92-BF9A-360615AC2786}"/>
    <dgm:cxn modelId="{4A3A30B0-379F-8A4B-94DF-2A544E1A230E}" type="presOf" srcId="{6E34B85F-875A-4425-971C-A211BB84E569}" destId="{E8D93ED5-D8D9-4445-8FD2-2E8415991FC6}" srcOrd="0" destOrd="0" presId="urn:microsoft.com/office/officeart/2008/layout/LinedList"/>
    <dgm:cxn modelId="{20AEA1B7-3FC7-3B44-8261-D624C0D60BEF}" type="presOf" srcId="{BB97719B-189D-48AF-A808-64F7B9B5E493}" destId="{8582AEBE-AC55-DF48-9223-A310037C6356}" srcOrd="0" destOrd="0" presId="urn:microsoft.com/office/officeart/2008/layout/LinedList"/>
    <dgm:cxn modelId="{257A87D8-05A8-499F-BA12-4D1AB446D045}" srcId="{6E34B85F-875A-4425-971C-A211BB84E569}" destId="{BB97719B-189D-48AF-A808-64F7B9B5E493}" srcOrd="1" destOrd="0" parTransId="{6F56AA4B-1ED0-4CFF-BD59-7CAF6E29C728}" sibTransId="{3F518436-A4D1-4891-BB89-F6BDEE0FE586}"/>
    <dgm:cxn modelId="{24D384C2-2719-0D49-AEFE-1658D10FEF86}" type="presParOf" srcId="{E8D93ED5-D8D9-4445-8FD2-2E8415991FC6}" destId="{7F0855FD-973A-3140-8FA9-8A025F6E762F}" srcOrd="0" destOrd="0" presId="urn:microsoft.com/office/officeart/2008/layout/LinedList"/>
    <dgm:cxn modelId="{3CBEEFFA-4F2B-724A-9E8F-FB91B7CC72D1}" type="presParOf" srcId="{E8D93ED5-D8D9-4445-8FD2-2E8415991FC6}" destId="{A75C8D6D-EDC6-B441-BBF8-C147FD2EF005}" srcOrd="1" destOrd="0" presId="urn:microsoft.com/office/officeart/2008/layout/LinedList"/>
    <dgm:cxn modelId="{4FC4B484-5B4B-3E4B-A18B-8007A5085168}" type="presParOf" srcId="{A75C8D6D-EDC6-B441-BBF8-C147FD2EF005}" destId="{10698BF0-6C64-244D-AB93-B7A0B6D9D643}" srcOrd="0" destOrd="0" presId="urn:microsoft.com/office/officeart/2008/layout/LinedList"/>
    <dgm:cxn modelId="{4AA437DE-AAA8-4249-9FAC-E5067112D59A}" type="presParOf" srcId="{A75C8D6D-EDC6-B441-BBF8-C147FD2EF005}" destId="{D63CCC82-BB97-7E41-8981-9AB4127B78D6}" srcOrd="1" destOrd="0" presId="urn:microsoft.com/office/officeart/2008/layout/LinedList"/>
    <dgm:cxn modelId="{183878F5-D64D-2D44-B6BC-275315830F26}" type="presParOf" srcId="{E8D93ED5-D8D9-4445-8FD2-2E8415991FC6}" destId="{0DA80AC4-A2F6-4644-BCDB-D26158CD5E2E}" srcOrd="2" destOrd="0" presId="urn:microsoft.com/office/officeart/2008/layout/LinedList"/>
    <dgm:cxn modelId="{CD2AD8DB-9395-BC4B-BE84-84B661C8BA98}" type="presParOf" srcId="{E8D93ED5-D8D9-4445-8FD2-2E8415991FC6}" destId="{207DBF2B-7036-1246-B1DF-DBBFEA8E6A2D}" srcOrd="3" destOrd="0" presId="urn:microsoft.com/office/officeart/2008/layout/LinedList"/>
    <dgm:cxn modelId="{8C68F384-C961-9B47-AEB9-D6129337D7CB}" type="presParOf" srcId="{207DBF2B-7036-1246-B1DF-DBBFEA8E6A2D}" destId="{8582AEBE-AC55-DF48-9223-A310037C6356}" srcOrd="0" destOrd="0" presId="urn:microsoft.com/office/officeart/2008/layout/LinedList"/>
    <dgm:cxn modelId="{F187CCE3-CD89-2643-B878-689BCB9EB693}" type="presParOf" srcId="{207DBF2B-7036-1246-B1DF-DBBFEA8E6A2D}" destId="{457C4707-E961-D743-8649-D421087432CB}" srcOrd="1" destOrd="0" presId="urn:microsoft.com/office/officeart/2008/layout/LinedList"/>
    <dgm:cxn modelId="{EB8CD71A-5D83-AA48-8E5B-84B06EC2C58E}" type="presParOf" srcId="{E8D93ED5-D8D9-4445-8FD2-2E8415991FC6}" destId="{D4579DA7-0136-5E45-9A9C-3C576C351171}" srcOrd="4" destOrd="0" presId="urn:microsoft.com/office/officeart/2008/layout/LinedList"/>
    <dgm:cxn modelId="{27048C67-61C9-9545-9BB3-F55AD4FC8B34}" type="presParOf" srcId="{E8D93ED5-D8D9-4445-8FD2-2E8415991FC6}" destId="{47519A1F-991B-794C-AD6F-2E8566EADB84}" srcOrd="5" destOrd="0" presId="urn:microsoft.com/office/officeart/2008/layout/LinedList"/>
    <dgm:cxn modelId="{D262811B-CAAB-0245-922F-C94F979A41BD}" type="presParOf" srcId="{47519A1F-991B-794C-AD6F-2E8566EADB84}" destId="{9BD6A539-6418-A948-8ED1-35B3E16DBBCC}" srcOrd="0" destOrd="0" presId="urn:microsoft.com/office/officeart/2008/layout/LinedList"/>
    <dgm:cxn modelId="{31DBCC77-7BA4-A340-8B84-903D2B2E62B0}" type="presParOf" srcId="{47519A1F-991B-794C-AD6F-2E8566EADB84}" destId="{B50EDB1F-6826-B044-B436-DF9F4FF71F6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F3D37-0220-EC4A-8291-54066C70434D}">
      <dsp:nvSpPr>
        <dsp:cNvPr id="0" name=""/>
        <dsp:cNvSpPr/>
      </dsp:nvSpPr>
      <dsp:spPr>
        <a:xfrm>
          <a:off x="0" y="83262"/>
          <a:ext cx="6263640" cy="12848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LEVEL 2 A EVIDENCE THAT </a:t>
          </a:r>
        </a:p>
      </dsp:txBody>
      <dsp:txXfrm>
        <a:off x="62722" y="145984"/>
        <a:ext cx="6138196" cy="1159416"/>
      </dsp:txXfrm>
    </dsp:sp>
    <dsp:sp modelId="{A74FE555-EDD7-F64F-A898-CB21CFA1D598}">
      <dsp:nvSpPr>
        <dsp:cNvPr id="0" name=""/>
        <dsp:cNvSpPr/>
      </dsp:nvSpPr>
      <dsp:spPr>
        <a:xfrm>
          <a:off x="0" y="1434363"/>
          <a:ext cx="6263640" cy="128486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BIFRONTAL DC HAS BEEN SHOWN TO REDUCE ICP AND STAY IN ICU </a:t>
          </a:r>
        </a:p>
      </dsp:txBody>
      <dsp:txXfrm>
        <a:off x="62722" y="1497085"/>
        <a:ext cx="6138196" cy="1159416"/>
      </dsp:txXfrm>
    </dsp:sp>
    <dsp:sp modelId="{154F66BD-1CC3-8540-9B5E-7F6937FEA169}">
      <dsp:nvSpPr>
        <dsp:cNvPr id="0" name=""/>
        <dsp:cNvSpPr/>
      </dsp:nvSpPr>
      <dsp:spPr>
        <a:xfrm>
          <a:off x="0" y="2785464"/>
          <a:ext cx="6263640" cy="128486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BUT NOT THE GOS-E OUTCOME AT SIX MONTHS </a:t>
          </a:r>
        </a:p>
      </dsp:txBody>
      <dsp:txXfrm>
        <a:off x="62722" y="2848186"/>
        <a:ext cx="6138196" cy="1159416"/>
      </dsp:txXfrm>
    </dsp:sp>
    <dsp:sp modelId="{06E640D1-AA3E-A74B-A9E2-44EDA931ADEF}">
      <dsp:nvSpPr>
        <dsp:cNvPr id="0" name=""/>
        <dsp:cNvSpPr/>
      </dsp:nvSpPr>
      <dsp:spPr>
        <a:xfrm>
          <a:off x="0" y="4136564"/>
          <a:ext cx="6263640" cy="12848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 LARGE FRONTOTEMPOROPARIETAL DC AT LEAST  12 BY 15 CM  FOR REDUCED MORTALITY  AND IMPROVED NEUROLOGIC OUTCOME </a:t>
          </a:r>
        </a:p>
      </dsp:txBody>
      <dsp:txXfrm>
        <a:off x="62722" y="4199286"/>
        <a:ext cx="6138196" cy="115941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C058C-F552-1041-9B57-A5C590E0189C}">
      <dsp:nvSpPr>
        <dsp:cNvPr id="0" name=""/>
        <dsp:cNvSpPr/>
      </dsp:nvSpPr>
      <dsp:spPr>
        <a:xfrm>
          <a:off x="0" y="90318"/>
          <a:ext cx="6263640" cy="172092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a:t>Decompressive craniectomy</a:t>
          </a:r>
          <a:endParaRPr lang="en-US" sz="2800" kern="1200"/>
        </a:p>
      </dsp:txBody>
      <dsp:txXfrm>
        <a:off x="84009" y="174327"/>
        <a:ext cx="6095622" cy="1552905"/>
      </dsp:txXfrm>
    </dsp:sp>
    <dsp:sp modelId="{0908D642-40C9-0F4B-B0F5-04A64BF2C74B}">
      <dsp:nvSpPr>
        <dsp:cNvPr id="0" name=""/>
        <dsp:cNvSpPr/>
      </dsp:nvSpPr>
      <dsp:spPr>
        <a:xfrm>
          <a:off x="0" y="1891882"/>
          <a:ext cx="6263640" cy="1720923"/>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a:t>High dose IV barbiturates</a:t>
          </a:r>
          <a:endParaRPr lang="en-US" sz="2800" kern="1200"/>
        </a:p>
      </dsp:txBody>
      <dsp:txXfrm>
        <a:off x="84009" y="1975891"/>
        <a:ext cx="6095622" cy="1552905"/>
      </dsp:txXfrm>
    </dsp:sp>
    <dsp:sp modelId="{8CCB9F30-1ADB-894C-A9DD-F9D445700992}">
      <dsp:nvSpPr>
        <dsp:cNvPr id="0" name=""/>
        <dsp:cNvSpPr/>
      </dsp:nvSpPr>
      <dsp:spPr>
        <a:xfrm>
          <a:off x="0" y="3693445"/>
          <a:ext cx="6263640" cy="1720923"/>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Hypothermia (central temperature range &lt; 37ºC)</a:t>
          </a:r>
        </a:p>
        <a:p>
          <a:pPr marL="0" lvl="0" indent="0" algn="l" defTabSz="1244600">
            <a:lnSpc>
              <a:spcPct val="90000"/>
            </a:lnSpc>
            <a:spcBef>
              <a:spcPct val="0"/>
            </a:spcBef>
            <a:spcAft>
              <a:spcPct val="35000"/>
            </a:spcAft>
            <a:buNone/>
          </a:pPr>
          <a:r>
            <a:rPr lang="en-GB" sz="2800" kern="1200" dirty="0">
              <a:solidFill>
                <a:srgbClr val="FF0000"/>
              </a:solidFill>
            </a:rPr>
            <a:t>CONTROVERSIAL</a:t>
          </a:r>
          <a:endParaRPr lang="en-US" sz="2800" kern="1200" dirty="0">
            <a:solidFill>
              <a:srgbClr val="FF0000"/>
            </a:solidFill>
          </a:endParaRPr>
        </a:p>
      </dsp:txBody>
      <dsp:txXfrm>
        <a:off x="84009" y="3777454"/>
        <a:ext cx="6095622" cy="155290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75DB2-442A-974F-8000-393248B37F25}">
      <dsp:nvSpPr>
        <dsp:cNvPr id="0" name=""/>
        <dsp:cNvSpPr/>
      </dsp:nvSpPr>
      <dsp:spPr>
        <a:xfrm>
          <a:off x="0" y="137843"/>
          <a:ext cx="6263640" cy="119925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US" sz="5000" kern="1200"/>
            <a:t>HYPERVENTILATATION </a:t>
          </a:r>
        </a:p>
      </dsp:txBody>
      <dsp:txXfrm>
        <a:off x="58543" y="196386"/>
        <a:ext cx="6146554" cy="1082164"/>
      </dsp:txXfrm>
    </dsp:sp>
    <dsp:sp modelId="{167D7AEC-5014-0F4C-A571-6DBB064B7D94}">
      <dsp:nvSpPr>
        <dsp:cNvPr id="0" name=""/>
        <dsp:cNvSpPr/>
      </dsp:nvSpPr>
      <dsp:spPr>
        <a:xfrm>
          <a:off x="0" y="1481093"/>
          <a:ext cx="6263640" cy="119925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US" sz="5000" kern="1200" dirty="0">
              <a:solidFill>
                <a:srgbClr val="FF0000"/>
              </a:solidFill>
            </a:rPr>
            <a:t>HYPOTHERMIA</a:t>
          </a:r>
          <a:r>
            <a:rPr lang="en-US" sz="5000" kern="1200" dirty="0"/>
            <a:t> </a:t>
          </a:r>
        </a:p>
      </dsp:txBody>
      <dsp:txXfrm>
        <a:off x="58543" y="1539636"/>
        <a:ext cx="6146554" cy="1082164"/>
      </dsp:txXfrm>
    </dsp:sp>
    <dsp:sp modelId="{6C0B78AA-8BA2-AA47-B415-BD5230D2AF07}">
      <dsp:nvSpPr>
        <dsp:cNvPr id="0" name=""/>
        <dsp:cNvSpPr/>
      </dsp:nvSpPr>
      <dsp:spPr>
        <a:xfrm>
          <a:off x="0" y="2824343"/>
          <a:ext cx="6263640" cy="119925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US" sz="5000" kern="1200"/>
            <a:t>NIMODIPINE </a:t>
          </a:r>
        </a:p>
      </dsp:txBody>
      <dsp:txXfrm>
        <a:off x="58543" y="2882886"/>
        <a:ext cx="6146554" cy="1082164"/>
      </dsp:txXfrm>
    </dsp:sp>
    <dsp:sp modelId="{33CF3C39-09D7-4A43-A1EE-F45D377E8687}">
      <dsp:nvSpPr>
        <dsp:cNvPr id="0" name=""/>
        <dsp:cNvSpPr/>
      </dsp:nvSpPr>
      <dsp:spPr>
        <a:xfrm>
          <a:off x="0" y="4167594"/>
          <a:ext cx="6263640" cy="119925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US" sz="5000" kern="1200"/>
            <a:t>MAGNESIUM</a:t>
          </a:r>
        </a:p>
      </dsp:txBody>
      <dsp:txXfrm>
        <a:off x="58543" y="4226137"/>
        <a:ext cx="6146554" cy="108216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0E6D0-299D-0C4A-B3B6-8B9417248634}">
      <dsp:nvSpPr>
        <dsp:cNvPr id="0" name=""/>
        <dsp:cNvSpPr/>
      </dsp:nvSpPr>
      <dsp:spPr>
        <a:xfrm>
          <a:off x="0" y="156743"/>
          <a:ext cx="6263640" cy="153971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Escalation of therapy (or adding another treatment) should be considered for the following:</a:t>
          </a:r>
        </a:p>
      </dsp:txBody>
      <dsp:txXfrm>
        <a:off x="75163" y="231906"/>
        <a:ext cx="6113314" cy="1389393"/>
      </dsp:txXfrm>
    </dsp:sp>
    <dsp:sp modelId="{BDB50B7F-9B23-0F4C-A54B-65D3822F4D6E}">
      <dsp:nvSpPr>
        <dsp:cNvPr id="0" name=""/>
        <dsp:cNvSpPr/>
      </dsp:nvSpPr>
      <dsp:spPr>
        <a:xfrm>
          <a:off x="0" y="1696464"/>
          <a:ext cx="6263640" cy="3651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Neuroworsening</a:t>
          </a:r>
        </a:p>
        <a:p>
          <a:pPr marL="457200" lvl="2" indent="-228600" algn="l" defTabSz="977900">
            <a:lnSpc>
              <a:spcPct val="90000"/>
            </a:lnSpc>
            <a:spcBef>
              <a:spcPct val="0"/>
            </a:spcBef>
            <a:spcAft>
              <a:spcPct val="20000"/>
            </a:spcAft>
            <a:buChar char="•"/>
          </a:pPr>
          <a:r>
            <a:rPr lang="en-US" sz="2200" kern="1200"/>
            <a:t>Decrease in the motor GCS of 1 or more points</a:t>
          </a:r>
        </a:p>
        <a:p>
          <a:pPr marL="457200" lvl="2" indent="-228600" algn="l" defTabSz="977900">
            <a:lnSpc>
              <a:spcPct val="90000"/>
            </a:lnSpc>
            <a:spcBef>
              <a:spcPct val="0"/>
            </a:spcBef>
            <a:spcAft>
              <a:spcPct val="20000"/>
            </a:spcAft>
            <a:buChar char="•"/>
          </a:pPr>
          <a:r>
            <a:rPr lang="en-US" sz="2200" kern="1200"/>
            <a:t>New loss of pupil reactivity</a:t>
          </a:r>
        </a:p>
        <a:p>
          <a:pPr marL="457200" lvl="2" indent="-228600" algn="l" defTabSz="977900">
            <a:lnSpc>
              <a:spcPct val="90000"/>
            </a:lnSpc>
            <a:spcBef>
              <a:spcPct val="0"/>
            </a:spcBef>
            <a:spcAft>
              <a:spcPct val="20000"/>
            </a:spcAft>
            <a:buChar char="•"/>
          </a:pPr>
          <a:r>
            <a:rPr lang="en-US" sz="2200" kern="1200"/>
            <a:t>Interval development of pupil asymmetry of &gt; 2mm or bilateral mydriasis</a:t>
          </a:r>
        </a:p>
        <a:p>
          <a:pPr marL="457200" lvl="2" indent="-228600" algn="l" defTabSz="977900">
            <a:lnSpc>
              <a:spcPct val="90000"/>
            </a:lnSpc>
            <a:spcBef>
              <a:spcPct val="0"/>
            </a:spcBef>
            <a:spcAft>
              <a:spcPct val="20000"/>
            </a:spcAft>
            <a:buChar char="•"/>
          </a:pPr>
          <a:r>
            <a:rPr lang="en-US" sz="2200" kern="1200"/>
            <a:t>New focal motor deficit</a:t>
          </a:r>
        </a:p>
        <a:p>
          <a:pPr marL="457200" lvl="2" indent="-228600" algn="l" defTabSz="977900">
            <a:lnSpc>
              <a:spcPct val="90000"/>
            </a:lnSpc>
            <a:spcBef>
              <a:spcPct val="0"/>
            </a:spcBef>
            <a:spcAft>
              <a:spcPct val="20000"/>
            </a:spcAft>
            <a:buChar char="•"/>
          </a:pPr>
          <a:r>
            <a:rPr lang="en-US" sz="2200" kern="1200"/>
            <a:t>Herniation syndrome (e.g., Cushing’s triad)</a:t>
          </a:r>
        </a:p>
        <a:p>
          <a:pPr marL="228600" lvl="1" indent="-228600" algn="l" defTabSz="977900">
            <a:lnSpc>
              <a:spcPct val="90000"/>
            </a:lnSpc>
            <a:spcBef>
              <a:spcPct val="0"/>
            </a:spcBef>
            <a:spcAft>
              <a:spcPct val="20000"/>
            </a:spcAft>
            <a:buChar char="•"/>
          </a:pPr>
          <a:r>
            <a:rPr lang="en-US" sz="2200" kern="1200"/>
            <a:t>No improvement or worsening on follow-up CT imaging</a:t>
          </a:r>
        </a:p>
        <a:p>
          <a:pPr marL="228600" lvl="1" indent="-228600" algn="l" defTabSz="977900">
            <a:lnSpc>
              <a:spcPct val="90000"/>
            </a:lnSpc>
            <a:spcBef>
              <a:spcPct val="0"/>
            </a:spcBef>
            <a:spcAft>
              <a:spcPct val="20000"/>
            </a:spcAft>
            <a:buChar char="•"/>
          </a:pPr>
          <a:r>
            <a:rPr lang="en-US" sz="2200" kern="1200"/>
            <a:t>No acceptable response to initial therapy</a:t>
          </a:r>
        </a:p>
      </dsp:txBody>
      <dsp:txXfrm>
        <a:off x="0" y="1696464"/>
        <a:ext cx="6263640" cy="36514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8A9F1-1DAE-954A-A26B-24E8A5C002A7}">
      <dsp:nvSpPr>
        <dsp:cNvPr id="0" name=""/>
        <dsp:cNvSpPr/>
      </dsp:nvSpPr>
      <dsp:spPr>
        <a:xfrm>
          <a:off x="0" y="235943"/>
          <a:ext cx="6263640" cy="1193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Need for a unifying vision for Global Neurosurgery</a:t>
          </a:r>
        </a:p>
      </dsp:txBody>
      <dsp:txXfrm>
        <a:off x="58257" y="294200"/>
        <a:ext cx="6147126" cy="1076886"/>
      </dsp:txXfrm>
    </dsp:sp>
    <dsp:sp modelId="{D06A7792-40A5-1D45-BA58-F4540D948083}">
      <dsp:nvSpPr>
        <dsp:cNvPr id="0" name=""/>
        <dsp:cNvSpPr/>
      </dsp:nvSpPr>
      <dsp:spPr>
        <a:xfrm>
          <a:off x="0" y="1515743"/>
          <a:ext cx="6263640" cy="119340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“80% of the world has access to essential neurosurgical care by 2030”</a:t>
          </a:r>
        </a:p>
      </dsp:txBody>
      <dsp:txXfrm>
        <a:off x="58257" y="1574000"/>
        <a:ext cx="6147126" cy="1076886"/>
      </dsp:txXfrm>
    </dsp:sp>
    <dsp:sp modelId="{EA09A906-B238-A948-ABDA-96CD6F3B2DBC}">
      <dsp:nvSpPr>
        <dsp:cNvPr id="0" name=""/>
        <dsp:cNvSpPr/>
      </dsp:nvSpPr>
      <dsp:spPr>
        <a:xfrm>
          <a:off x="0" y="2795543"/>
          <a:ext cx="6263640" cy="119340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“80% of the world is within 4 hours of a neurosurgical center by 2030”</a:t>
          </a:r>
        </a:p>
      </dsp:txBody>
      <dsp:txXfrm>
        <a:off x="58257" y="2853800"/>
        <a:ext cx="6147126" cy="1076886"/>
      </dsp:txXfrm>
    </dsp:sp>
    <dsp:sp modelId="{03848BFA-716C-E14D-B95D-33F961AF5010}">
      <dsp:nvSpPr>
        <dsp:cNvPr id="0" name=""/>
        <dsp:cNvSpPr/>
      </dsp:nvSpPr>
      <dsp:spPr>
        <a:xfrm>
          <a:off x="0" y="4075344"/>
          <a:ext cx="6263640" cy="11934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“90% of LMICs with National Neurotrauma Plan in place by 2021”</a:t>
          </a:r>
        </a:p>
      </dsp:txBody>
      <dsp:txXfrm>
        <a:off x="58257" y="4133601"/>
        <a:ext cx="6147126" cy="107688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1163A-D079-B843-8E85-57320061743F}">
      <dsp:nvSpPr>
        <dsp:cNvPr id="0" name=""/>
        <dsp:cNvSpPr/>
      </dsp:nvSpPr>
      <dsp:spPr>
        <a:xfrm>
          <a:off x="0" y="465015"/>
          <a:ext cx="5818584" cy="363661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9B2471-6B2D-4044-BE56-5C331C0F3DC5}">
      <dsp:nvSpPr>
        <dsp:cNvPr id="0" name=""/>
        <dsp:cNvSpPr/>
      </dsp:nvSpPr>
      <dsp:spPr>
        <a:xfrm>
          <a:off x="573130" y="3302848"/>
          <a:ext cx="133827" cy="13382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AFE271-9445-2442-A3B0-67CD5921C1FC}">
      <dsp:nvSpPr>
        <dsp:cNvPr id="0" name=""/>
        <dsp:cNvSpPr/>
      </dsp:nvSpPr>
      <dsp:spPr>
        <a:xfrm>
          <a:off x="640044" y="3369762"/>
          <a:ext cx="762234" cy="865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912"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Bogota Declaration 12/2016</a:t>
          </a:r>
        </a:p>
      </dsp:txBody>
      <dsp:txXfrm>
        <a:off x="640044" y="3369762"/>
        <a:ext cx="762234" cy="865514"/>
      </dsp:txXfrm>
    </dsp:sp>
    <dsp:sp modelId="{A92B9A4A-0750-4646-9C6E-79BBE4D937BC}">
      <dsp:nvSpPr>
        <dsp:cNvPr id="0" name=""/>
        <dsp:cNvSpPr/>
      </dsp:nvSpPr>
      <dsp:spPr>
        <a:xfrm>
          <a:off x="1297544" y="2606800"/>
          <a:ext cx="209469" cy="2094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968595-DBC4-AD4A-A56E-8AD0235AFA0A}">
      <dsp:nvSpPr>
        <dsp:cNvPr id="0" name=""/>
        <dsp:cNvSpPr/>
      </dsp:nvSpPr>
      <dsp:spPr>
        <a:xfrm>
          <a:off x="1402278" y="2711534"/>
          <a:ext cx="965885" cy="1523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93"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Weill Cornell GN Symposium 1/2019</a:t>
          </a:r>
        </a:p>
      </dsp:txBody>
      <dsp:txXfrm>
        <a:off x="1402278" y="2711534"/>
        <a:ext cx="965885" cy="1523741"/>
      </dsp:txXfrm>
    </dsp:sp>
    <dsp:sp modelId="{3DC064E1-F73C-6543-B05E-53B5CCA0AB02}">
      <dsp:nvSpPr>
        <dsp:cNvPr id="0" name=""/>
        <dsp:cNvSpPr/>
      </dsp:nvSpPr>
      <dsp:spPr>
        <a:xfrm>
          <a:off x="2228518" y="2051852"/>
          <a:ext cx="279292" cy="27929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8E576C-CEAB-3048-8D96-AB7DF1089D82}">
      <dsp:nvSpPr>
        <dsp:cNvPr id="0" name=""/>
        <dsp:cNvSpPr/>
      </dsp:nvSpPr>
      <dsp:spPr>
        <a:xfrm>
          <a:off x="2368164" y="2191498"/>
          <a:ext cx="1122986" cy="2043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991"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WFNS Beijing 9/2019</a:t>
          </a:r>
        </a:p>
      </dsp:txBody>
      <dsp:txXfrm>
        <a:off x="2368164" y="2191498"/>
        <a:ext cx="1122986" cy="2043777"/>
      </dsp:txXfrm>
    </dsp:sp>
    <dsp:sp modelId="{3F5A984D-8277-B74B-8C2F-47264CA16E2B}">
      <dsp:nvSpPr>
        <dsp:cNvPr id="0" name=""/>
        <dsp:cNvSpPr/>
      </dsp:nvSpPr>
      <dsp:spPr>
        <a:xfrm>
          <a:off x="3310774" y="1618368"/>
          <a:ext cx="360752" cy="3607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DA6D08-1BCC-8840-A820-2F34F78F1ECD}">
      <dsp:nvSpPr>
        <dsp:cNvPr id="0" name=""/>
        <dsp:cNvSpPr/>
      </dsp:nvSpPr>
      <dsp:spPr>
        <a:xfrm>
          <a:off x="3491151" y="1798744"/>
          <a:ext cx="1163717" cy="2436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155"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ICRAN Peshawar 3/2019</a:t>
          </a:r>
        </a:p>
      </dsp:txBody>
      <dsp:txXfrm>
        <a:off x="3491151" y="1798744"/>
        <a:ext cx="1163717" cy="2436532"/>
      </dsp:txXfrm>
    </dsp:sp>
    <dsp:sp modelId="{A43C8C1C-4112-6E45-9421-26D9CD9C1ECB}">
      <dsp:nvSpPr>
        <dsp:cNvPr id="0" name=""/>
        <dsp:cNvSpPr/>
      </dsp:nvSpPr>
      <dsp:spPr>
        <a:xfrm>
          <a:off x="4425033" y="1328893"/>
          <a:ext cx="459668" cy="4596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8739D2-0936-8442-8250-DD357C84DE48}">
      <dsp:nvSpPr>
        <dsp:cNvPr id="0" name=""/>
        <dsp:cNvSpPr/>
      </dsp:nvSpPr>
      <dsp:spPr>
        <a:xfrm>
          <a:off x="4654867" y="1558727"/>
          <a:ext cx="1163717" cy="2676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569"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WFNS Bogota 2022</a:t>
          </a:r>
        </a:p>
      </dsp:txBody>
      <dsp:txXfrm>
        <a:off x="4654867" y="1558727"/>
        <a:ext cx="1163717" cy="26765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59A86-5D8E-5642-A261-083D5A8E0331}">
      <dsp:nvSpPr>
        <dsp:cNvPr id="0" name=""/>
        <dsp:cNvSpPr/>
      </dsp:nvSpPr>
      <dsp:spPr>
        <a:xfrm>
          <a:off x="0" y="127208"/>
          <a:ext cx="6263640" cy="127368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LEVEL 2B</a:t>
          </a:r>
        </a:p>
      </dsp:txBody>
      <dsp:txXfrm>
        <a:off x="62176" y="189384"/>
        <a:ext cx="6139288" cy="1149335"/>
      </dsp:txXfrm>
    </dsp:sp>
    <dsp:sp modelId="{C851D79F-B6CC-C641-B2D1-4F48944825F8}">
      <dsp:nvSpPr>
        <dsp:cNvPr id="0" name=""/>
        <dsp:cNvSpPr/>
      </dsp:nvSpPr>
      <dsp:spPr>
        <a:xfrm>
          <a:off x="0" y="1452736"/>
          <a:ext cx="6263640" cy="1273687"/>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DATA FROM ICP MONITORING REDUCES HOSPITAL STAY AND TWO WEEK POST INJURY MORTALITY </a:t>
          </a:r>
        </a:p>
      </dsp:txBody>
      <dsp:txXfrm>
        <a:off x="62176" y="1514912"/>
        <a:ext cx="6139288" cy="1149335"/>
      </dsp:txXfrm>
    </dsp:sp>
    <dsp:sp modelId="{DE9A3924-A985-EE49-8A4A-84B5D0C2CA84}">
      <dsp:nvSpPr>
        <dsp:cNvPr id="0" name=""/>
        <dsp:cNvSpPr/>
      </dsp:nvSpPr>
      <dsp:spPr>
        <a:xfrm>
          <a:off x="0" y="2778263"/>
          <a:ext cx="6263640" cy="1273687"/>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ICP SHOULD BE MONITORED IN ALL SALVAGABLE PATIENTS WITH GCS 3-8 AFTER RESUSCITATION WITH CT CHANGES </a:t>
          </a:r>
        </a:p>
      </dsp:txBody>
      <dsp:txXfrm>
        <a:off x="62176" y="2840439"/>
        <a:ext cx="6139288" cy="1149335"/>
      </dsp:txXfrm>
    </dsp:sp>
    <dsp:sp modelId="{518B58A1-BFDF-934A-8B27-F6685C52D320}">
      <dsp:nvSpPr>
        <dsp:cNvPr id="0" name=""/>
        <dsp:cNvSpPr/>
      </dsp:nvSpPr>
      <dsp:spPr>
        <a:xfrm>
          <a:off x="0" y="4103791"/>
          <a:ext cx="6263640" cy="127368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ICP MONITORING IS INDICATED IN SEVERE  TBI WITH NORMAL CT BUT HAVING TWO OR MORE FEATURES ON ADMISSION – AGE GREATER THAN 40 , UNILATERAL OR BILATERAL MOTOR POSTURING OR SBP &lt; 90</a:t>
          </a:r>
        </a:p>
      </dsp:txBody>
      <dsp:txXfrm>
        <a:off x="62176" y="4165967"/>
        <a:ext cx="6139288" cy="11493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59BFD7-BC8C-DA41-8708-B7E8A2C1C96B}">
      <dsp:nvSpPr>
        <dsp:cNvPr id="0" name=""/>
        <dsp:cNvSpPr/>
      </dsp:nvSpPr>
      <dsp:spPr>
        <a:xfrm>
          <a:off x="0" y="237743"/>
          <a:ext cx="6263640" cy="12097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majority of severe traumatic brain injury (sTBI) patients globally are managed without ICP monitoring (23-89% cases in high income countries)</a:t>
          </a:r>
        </a:p>
      </dsp:txBody>
      <dsp:txXfrm>
        <a:off x="59057" y="296800"/>
        <a:ext cx="6145526" cy="1091666"/>
      </dsp:txXfrm>
    </dsp:sp>
    <dsp:sp modelId="{AAE89382-4E62-B149-B54B-518F211EF6A4}">
      <dsp:nvSpPr>
        <dsp:cNvPr id="0" name=""/>
        <dsp:cNvSpPr/>
      </dsp:nvSpPr>
      <dsp:spPr>
        <a:xfrm>
          <a:off x="0" y="1510883"/>
          <a:ext cx="6263640" cy="120978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No recent literature to guide management in non-monitored patients</a:t>
          </a:r>
        </a:p>
      </dsp:txBody>
      <dsp:txXfrm>
        <a:off x="59057" y="1569940"/>
        <a:ext cx="6145526" cy="1091666"/>
      </dsp:txXfrm>
    </dsp:sp>
    <dsp:sp modelId="{4CF03901-55E1-1944-B62C-6F849EA32D06}">
      <dsp:nvSpPr>
        <dsp:cNvPr id="0" name=""/>
        <dsp:cNvSpPr/>
      </dsp:nvSpPr>
      <dsp:spPr>
        <a:xfrm>
          <a:off x="0" y="2784024"/>
          <a:ext cx="6263640" cy="120978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Large part of literature comes from well-equipped, larger centres in HICs</a:t>
          </a:r>
        </a:p>
      </dsp:txBody>
      <dsp:txXfrm>
        <a:off x="59057" y="2843081"/>
        <a:ext cx="6145526" cy="1091666"/>
      </dsp:txXfrm>
    </dsp:sp>
    <dsp:sp modelId="{9CCC6136-4343-C34A-8998-72EC4F325753}">
      <dsp:nvSpPr>
        <dsp:cNvPr id="0" name=""/>
        <dsp:cNvSpPr/>
      </dsp:nvSpPr>
      <dsp:spPr>
        <a:xfrm>
          <a:off x="0" y="4057164"/>
          <a:ext cx="6263640" cy="12097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No resource based guidelines in LMICs to guide sTBI management</a:t>
          </a:r>
        </a:p>
      </dsp:txBody>
      <dsp:txXfrm>
        <a:off x="59057" y="4116221"/>
        <a:ext cx="6145526" cy="10916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F1224-49CA-7E41-B50A-E3FABB0CD31C}">
      <dsp:nvSpPr>
        <dsp:cNvPr id="0" name=""/>
        <dsp:cNvSpPr/>
      </dsp:nvSpPr>
      <dsp:spPr>
        <a:xfrm>
          <a:off x="0" y="319824"/>
          <a:ext cx="6263640" cy="11536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not a substitute but a supplement for empirical evidence</a:t>
          </a:r>
        </a:p>
      </dsp:txBody>
      <dsp:txXfrm>
        <a:off x="56315" y="376139"/>
        <a:ext cx="6151010" cy="1040990"/>
      </dsp:txXfrm>
    </dsp:sp>
    <dsp:sp modelId="{1DF65DD3-2300-AA49-B3ED-F7D639A160CC}">
      <dsp:nvSpPr>
        <dsp:cNvPr id="0" name=""/>
        <dsp:cNvSpPr/>
      </dsp:nvSpPr>
      <dsp:spPr>
        <a:xfrm>
          <a:off x="0" y="1556964"/>
          <a:ext cx="6263640" cy="115362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effort to provide for the vacuum left by absence of evidence based guidelines</a:t>
          </a:r>
        </a:p>
      </dsp:txBody>
      <dsp:txXfrm>
        <a:off x="56315" y="1613279"/>
        <a:ext cx="6151010" cy="1040990"/>
      </dsp:txXfrm>
    </dsp:sp>
    <dsp:sp modelId="{E8BC5B77-1B87-A244-9369-48FA9708AE07}">
      <dsp:nvSpPr>
        <dsp:cNvPr id="0" name=""/>
        <dsp:cNvSpPr/>
      </dsp:nvSpPr>
      <dsp:spPr>
        <a:xfrm>
          <a:off x="0" y="2794103"/>
          <a:ext cx="6263640" cy="115362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Developed using the Delphi technique</a:t>
          </a:r>
          <a:endParaRPr lang="en-US" sz="2900" kern="1200"/>
        </a:p>
      </dsp:txBody>
      <dsp:txXfrm>
        <a:off x="56315" y="2850418"/>
        <a:ext cx="6151010" cy="1040990"/>
      </dsp:txXfrm>
    </dsp:sp>
    <dsp:sp modelId="{5306625E-4E9B-4947-AC90-801BB90BA5E7}">
      <dsp:nvSpPr>
        <dsp:cNvPr id="0" name=""/>
        <dsp:cNvSpPr/>
      </dsp:nvSpPr>
      <dsp:spPr>
        <a:xfrm>
          <a:off x="0" y="4031244"/>
          <a:ext cx="6263640" cy="11536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43 intensivists and neurosurgeons</a:t>
          </a:r>
          <a:endParaRPr lang="en-US" sz="2900" kern="1200"/>
        </a:p>
      </dsp:txBody>
      <dsp:txXfrm>
        <a:off x="56315" y="4087559"/>
        <a:ext cx="6151010" cy="10409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755DF-B5A1-3645-8AEA-DE5DFC304B4F}">
      <dsp:nvSpPr>
        <dsp:cNvPr id="0" name=""/>
        <dsp:cNvSpPr/>
      </dsp:nvSpPr>
      <dsp:spPr>
        <a:xfrm>
          <a:off x="0" y="0"/>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7BECE7-A4AB-F246-AE1E-D07776B89BB0}">
      <dsp:nvSpPr>
        <dsp:cNvPr id="0" name=""/>
        <dsp:cNvSpPr/>
      </dsp:nvSpPr>
      <dsp:spPr>
        <a:xfrm>
          <a:off x="0" y="0"/>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HOW WE DO IT    </a:t>
          </a:r>
        </a:p>
      </dsp:txBody>
      <dsp:txXfrm>
        <a:off x="0" y="0"/>
        <a:ext cx="6263640" cy="1376171"/>
      </dsp:txXfrm>
    </dsp:sp>
    <dsp:sp modelId="{E6B671CB-1FD9-BF4E-A4CC-B3673B8B8E50}">
      <dsp:nvSpPr>
        <dsp:cNvPr id="0" name=""/>
        <dsp:cNvSpPr/>
      </dsp:nvSpPr>
      <dsp:spPr>
        <a:xfrm>
          <a:off x="0" y="1376171"/>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E37ABC-350E-444C-874B-401DCD776CDF}">
      <dsp:nvSpPr>
        <dsp:cNvPr id="0" name=""/>
        <dsp:cNvSpPr/>
      </dsp:nvSpPr>
      <dsp:spPr>
        <a:xfrm>
          <a:off x="0" y="1376171"/>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DECOMPRESSIVE CRANIECTOMY ON ADMISSION</a:t>
          </a:r>
        </a:p>
      </dsp:txBody>
      <dsp:txXfrm>
        <a:off x="0" y="1376171"/>
        <a:ext cx="6263640" cy="1376171"/>
      </dsp:txXfrm>
    </dsp:sp>
    <dsp:sp modelId="{C899E248-37DA-3343-88D8-4D7027547E2D}">
      <dsp:nvSpPr>
        <dsp:cNvPr id="0" name=""/>
        <dsp:cNvSpPr/>
      </dsp:nvSpPr>
      <dsp:spPr>
        <a:xfrm>
          <a:off x="0" y="2752343"/>
          <a:ext cx="626364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E4491A-0A98-8441-9C62-3498711807C4}">
      <dsp:nvSpPr>
        <dsp:cNvPr id="0" name=""/>
        <dsp:cNvSpPr/>
      </dsp:nvSpPr>
      <dsp:spPr>
        <a:xfrm>
          <a:off x="0" y="2752343"/>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ICP MONITORING THROUGH INTRAVENTRICULAR CATHETER</a:t>
          </a:r>
        </a:p>
      </dsp:txBody>
      <dsp:txXfrm>
        <a:off x="0" y="2752343"/>
        <a:ext cx="6263640" cy="1376171"/>
      </dsp:txXfrm>
    </dsp:sp>
    <dsp:sp modelId="{48D7555D-CF89-1D49-BDDE-2E834E535E7C}">
      <dsp:nvSpPr>
        <dsp:cNvPr id="0" name=""/>
        <dsp:cNvSpPr/>
      </dsp:nvSpPr>
      <dsp:spPr>
        <a:xfrm>
          <a:off x="0" y="4128515"/>
          <a:ext cx="626364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327233-743D-EA40-86B2-FF169B54C0FD}">
      <dsp:nvSpPr>
        <dsp:cNvPr id="0" name=""/>
        <dsp:cNvSpPr/>
      </dsp:nvSpPr>
      <dsp:spPr>
        <a:xfrm>
          <a:off x="0" y="4128515"/>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CREVICE PROTOCOL</a:t>
          </a:r>
        </a:p>
      </dsp:txBody>
      <dsp:txXfrm>
        <a:off x="0" y="4128515"/>
        <a:ext cx="6263640" cy="13761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42D11-855F-E240-9FB9-1BAE1C70884D}">
      <dsp:nvSpPr>
        <dsp:cNvPr id="0" name=""/>
        <dsp:cNvSpPr/>
      </dsp:nvSpPr>
      <dsp:spPr>
        <a:xfrm>
          <a:off x="0" y="1043558"/>
          <a:ext cx="6263640" cy="6236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MARSHALL SCORE ON CT BRAIN</a:t>
          </a:r>
        </a:p>
      </dsp:txBody>
      <dsp:txXfrm>
        <a:off x="30442" y="1074000"/>
        <a:ext cx="6202756" cy="562726"/>
      </dsp:txXfrm>
    </dsp:sp>
    <dsp:sp modelId="{C8394995-EB0D-1A46-AE49-94D4CB367DC6}">
      <dsp:nvSpPr>
        <dsp:cNvPr id="0" name=""/>
        <dsp:cNvSpPr/>
      </dsp:nvSpPr>
      <dsp:spPr>
        <a:xfrm>
          <a:off x="0" y="1742048"/>
          <a:ext cx="6263640" cy="62361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INTERVAL CT SCANS </a:t>
          </a:r>
        </a:p>
      </dsp:txBody>
      <dsp:txXfrm>
        <a:off x="30442" y="1772490"/>
        <a:ext cx="6202756" cy="562726"/>
      </dsp:txXfrm>
    </dsp:sp>
    <dsp:sp modelId="{F1ACED47-FEE2-F94F-91A6-C0EB5D4B3A48}">
      <dsp:nvSpPr>
        <dsp:cNvPr id="0" name=""/>
        <dsp:cNvSpPr/>
      </dsp:nvSpPr>
      <dsp:spPr>
        <a:xfrm>
          <a:off x="0" y="2440538"/>
          <a:ext cx="6263640" cy="62361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CLINICAL SCORE ( GCS ) NEURO WORSENING </a:t>
          </a:r>
        </a:p>
      </dsp:txBody>
      <dsp:txXfrm>
        <a:off x="30442" y="2470980"/>
        <a:ext cx="6202756" cy="562726"/>
      </dsp:txXfrm>
    </dsp:sp>
    <dsp:sp modelId="{4DFBE2C4-0FEB-3246-B9A3-029F8A50C3C5}">
      <dsp:nvSpPr>
        <dsp:cNvPr id="0" name=""/>
        <dsp:cNvSpPr/>
      </dsp:nvSpPr>
      <dsp:spPr>
        <a:xfrm>
          <a:off x="0" y="3139028"/>
          <a:ext cx="6263640" cy="62361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PUPILLARY RESPONSE </a:t>
          </a:r>
        </a:p>
      </dsp:txBody>
      <dsp:txXfrm>
        <a:off x="30442" y="3169470"/>
        <a:ext cx="6202756" cy="562726"/>
      </dsp:txXfrm>
    </dsp:sp>
    <dsp:sp modelId="{A488242B-AED0-4E48-93D2-37AFEAAABB25}">
      <dsp:nvSpPr>
        <dsp:cNvPr id="0" name=""/>
        <dsp:cNvSpPr/>
      </dsp:nvSpPr>
      <dsp:spPr>
        <a:xfrm>
          <a:off x="0" y="3837519"/>
          <a:ext cx="6263640" cy="62361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FOUR TIERED MANAGEMENT RESPONSE </a:t>
          </a:r>
        </a:p>
      </dsp:txBody>
      <dsp:txXfrm>
        <a:off x="30442" y="3867961"/>
        <a:ext cx="6202756" cy="5627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1FA82-C7A3-F04B-9DD7-21343EED5765}">
      <dsp:nvSpPr>
        <dsp:cNvPr id="0" name=""/>
        <dsp:cNvSpPr/>
      </dsp:nvSpPr>
      <dsp:spPr>
        <a:xfrm>
          <a:off x="0" y="20448"/>
          <a:ext cx="6263640" cy="103285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Initial</a:t>
          </a:r>
          <a:endParaRPr lang="en-US" sz="2600" kern="1200"/>
        </a:p>
      </dsp:txBody>
      <dsp:txXfrm>
        <a:off x="50420" y="70868"/>
        <a:ext cx="6162800" cy="932014"/>
      </dsp:txXfrm>
    </dsp:sp>
    <dsp:sp modelId="{ED680486-DDE8-B541-BE69-7636630BDF1A}">
      <dsp:nvSpPr>
        <dsp:cNvPr id="0" name=""/>
        <dsp:cNvSpPr/>
      </dsp:nvSpPr>
      <dsp:spPr>
        <a:xfrm>
          <a:off x="0" y="1128182"/>
          <a:ext cx="6263640" cy="1032854"/>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Repeat at ≥12 hours if initial done at ≤4 hours</a:t>
          </a:r>
          <a:endParaRPr lang="en-US" sz="2600" kern="1200"/>
        </a:p>
      </dsp:txBody>
      <dsp:txXfrm>
        <a:off x="50420" y="1178602"/>
        <a:ext cx="6162800" cy="932014"/>
      </dsp:txXfrm>
    </dsp:sp>
    <dsp:sp modelId="{76E830D3-3BC1-CA4B-B6D1-F711CC238775}">
      <dsp:nvSpPr>
        <dsp:cNvPr id="0" name=""/>
        <dsp:cNvSpPr/>
      </dsp:nvSpPr>
      <dsp:spPr>
        <a:xfrm>
          <a:off x="0" y="2235916"/>
          <a:ext cx="6263640" cy="1032854"/>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24 hours</a:t>
          </a:r>
          <a:endParaRPr lang="en-US" sz="2600" kern="1200"/>
        </a:p>
      </dsp:txBody>
      <dsp:txXfrm>
        <a:off x="50420" y="2286336"/>
        <a:ext cx="6162800" cy="932014"/>
      </dsp:txXfrm>
    </dsp:sp>
    <dsp:sp modelId="{E3EE879E-5051-1943-909E-FC07B25EA739}">
      <dsp:nvSpPr>
        <dsp:cNvPr id="0" name=""/>
        <dsp:cNvSpPr/>
      </dsp:nvSpPr>
      <dsp:spPr>
        <a:xfrm>
          <a:off x="0" y="3343651"/>
          <a:ext cx="6263640" cy="1032854"/>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48 hours</a:t>
          </a:r>
          <a:endParaRPr lang="en-US" sz="2600" kern="1200"/>
        </a:p>
      </dsp:txBody>
      <dsp:txXfrm>
        <a:off x="50420" y="3394071"/>
        <a:ext cx="6162800" cy="932014"/>
      </dsp:txXfrm>
    </dsp:sp>
    <dsp:sp modelId="{4FE92FE6-3A74-8D45-A752-78937F0B0BA4}">
      <dsp:nvSpPr>
        <dsp:cNvPr id="0" name=""/>
        <dsp:cNvSpPr/>
      </dsp:nvSpPr>
      <dsp:spPr>
        <a:xfrm>
          <a:off x="0" y="4451385"/>
          <a:ext cx="6263640" cy="103285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PRN</a:t>
          </a:r>
          <a:endParaRPr lang="en-US" sz="2600" kern="1200"/>
        </a:p>
      </dsp:txBody>
      <dsp:txXfrm>
        <a:off x="50420" y="4501805"/>
        <a:ext cx="6162800" cy="9320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21746-7F73-A844-AE00-8D0F7BB653E1}">
      <dsp:nvSpPr>
        <dsp:cNvPr id="0" name=""/>
        <dsp:cNvSpPr/>
      </dsp:nvSpPr>
      <dsp:spPr>
        <a:xfrm>
          <a:off x="0" y="312893"/>
          <a:ext cx="6263640" cy="15514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a:t>Scheduled hypertonic saline (for example, 4 hourly)</a:t>
          </a:r>
          <a:endParaRPr lang="en-US" sz="3900" kern="1200"/>
        </a:p>
      </dsp:txBody>
      <dsp:txXfrm>
        <a:off x="75734" y="388627"/>
        <a:ext cx="6112172" cy="1399952"/>
      </dsp:txXfrm>
    </dsp:sp>
    <dsp:sp modelId="{1C0CB060-FCE8-4245-8D5D-541F36E32320}">
      <dsp:nvSpPr>
        <dsp:cNvPr id="0" name=""/>
        <dsp:cNvSpPr/>
      </dsp:nvSpPr>
      <dsp:spPr>
        <a:xfrm>
          <a:off x="0" y="1976633"/>
          <a:ext cx="6263640" cy="15514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a:t>Scheduled mannitol (for example, 4 hourly)</a:t>
          </a:r>
          <a:endParaRPr lang="en-US" sz="3900" kern="1200"/>
        </a:p>
      </dsp:txBody>
      <dsp:txXfrm>
        <a:off x="75734" y="2052367"/>
        <a:ext cx="6112172" cy="1399952"/>
      </dsp:txXfrm>
    </dsp:sp>
    <dsp:sp modelId="{E01EE9A1-814B-F84B-9120-083A6EAC8CD1}">
      <dsp:nvSpPr>
        <dsp:cNvPr id="0" name=""/>
        <dsp:cNvSpPr/>
      </dsp:nvSpPr>
      <dsp:spPr>
        <a:xfrm>
          <a:off x="0" y="3640374"/>
          <a:ext cx="6263640" cy="15514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a:t>Maintain  Normothermia (threshold = 37.5º)</a:t>
          </a:r>
          <a:endParaRPr lang="en-US" sz="3900" kern="1200"/>
        </a:p>
      </dsp:txBody>
      <dsp:txXfrm>
        <a:off x="75734" y="3716108"/>
        <a:ext cx="6112172" cy="13999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855FD-973A-3140-8FA9-8A025F6E762F}">
      <dsp:nvSpPr>
        <dsp:cNvPr id="0" name=""/>
        <dsp:cNvSpPr/>
      </dsp:nvSpPr>
      <dsp:spPr>
        <a:xfrm>
          <a:off x="0" y="2687"/>
          <a:ext cx="6263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698BF0-6C64-244D-AB93-B7A0B6D9D643}">
      <dsp:nvSpPr>
        <dsp:cNvPr id="0" name=""/>
        <dsp:cNvSpPr/>
      </dsp:nvSpPr>
      <dsp:spPr>
        <a:xfrm>
          <a:off x="0" y="2687"/>
          <a:ext cx="6263640"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GB" sz="5000" kern="1200"/>
            <a:t>Hyperventilation, PaCO2 = 30-35 mmHg</a:t>
          </a:r>
          <a:endParaRPr lang="en-US" sz="5000" kern="1200"/>
        </a:p>
      </dsp:txBody>
      <dsp:txXfrm>
        <a:off x="0" y="2687"/>
        <a:ext cx="6263640" cy="1833104"/>
      </dsp:txXfrm>
    </dsp:sp>
    <dsp:sp modelId="{0DA80AC4-A2F6-4644-BCDB-D26158CD5E2E}">
      <dsp:nvSpPr>
        <dsp:cNvPr id="0" name=""/>
        <dsp:cNvSpPr/>
      </dsp:nvSpPr>
      <dsp:spPr>
        <a:xfrm>
          <a:off x="0" y="1835791"/>
          <a:ext cx="6263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82AEBE-AC55-DF48-9223-A310037C6356}">
      <dsp:nvSpPr>
        <dsp:cNvPr id="0" name=""/>
        <dsp:cNvSpPr/>
      </dsp:nvSpPr>
      <dsp:spPr>
        <a:xfrm>
          <a:off x="0" y="1835791"/>
          <a:ext cx="6263640"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GB" sz="5000" kern="1200"/>
            <a:t>Hypertonic saline 3% by continuous infusion</a:t>
          </a:r>
          <a:endParaRPr lang="en-US" sz="5000" kern="1200"/>
        </a:p>
      </dsp:txBody>
      <dsp:txXfrm>
        <a:off x="0" y="1835791"/>
        <a:ext cx="6263640" cy="1833104"/>
      </dsp:txXfrm>
    </dsp:sp>
    <dsp:sp modelId="{D4579DA7-0136-5E45-9A9C-3C576C351171}">
      <dsp:nvSpPr>
        <dsp:cNvPr id="0" name=""/>
        <dsp:cNvSpPr/>
      </dsp:nvSpPr>
      <dsp:spPr>
        <a:xfrm>
          <a:off x="0" y="3668896"/>
          <a:ext cx="6263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D6A539-6418-A948-8ED1-35B3E16DBBCC}">
      <dsp:nvSpPr>
        <dsp:cNvPr id="0" name=""/>
        <dsp:cNvSpPr/>
      </dsp:nvSpPr>
      <dsp:spPr>
        <a:xfrm>
          <a:off x="0" y="3668896"/>
          <a:ext cx="6263640"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GB" sz="5000" kern="1200"/>
            <a:t>Increase in sedation</a:t>
          </a:r>
          <a:endParaRPr lang="en-US" sz="5000" kern="1200"/>
        </a:p>
      </dsp:txBody>
      <dsp:txXfrm>
        <a:off x="0" y="3668896"/>
        <a:ext cx="6263640" cy="183310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04T14:49:18.104"/>
    </inkml:context>
    <inkml:brush xml:id="br0">
      <inkml:brushProperty name="width" value="0.05292" units="cm"/>
      <inkml:brushProperty name="height" value="0.05292" units="cm"/>
      <inkml:brushProperty name="color" value="#FF0000"/>
    </inkml:brush>
  </inkml:definitions>
  <inkml:trace contextRef="#ctx0" brushRef="#br0">20187 7893 24575,'6'0'0,"4"0"0,-2 0 0,2 0 0,-3 0 0,-1 3 0,1-2 0,0 2 0,0-3 0,0 0 0,0 3 0,-1-3 0,1 4 0,0-4 0,0 0 0,8 0 0,-3 0 0,12 0 0,-8 0 0,8 0 0,1 0 0,1 0 0,4 0 0,0 0 0,-4 0 0,4 0 0,0 0 0,1 0 0,5 0 0,0 0 0,0 0 0,0 0 0,0 0 0,0 0 0,0 0 0,6 0 0,-5 0 0,5 0 0,-6 0 0,0 0 0,0 0 0,0 0 0,0 0 0,0 0 0,1 0 0,-1 0 0,5 0 0,-8 0 0,7 0 0,-9 0 0,5 0 0,1 0 0,-1 0 0,11 0 0,-9 0 0,10 0 0,-12 0 0,0-5 0,0 4 0,0-3 0,0 0 0,0 3 0,0-3 0,0 4 0,0-4 0,0 3 0,0-3 0,12 0 0,-9-2 0,21-4 0,-21 1 0,15-1 0,-11 0 0,12 0 0,-4 0 0,10 0 0,-4 4 0,-19-1 0,2 1 0,27 4 0,5-12 0,-11 9 0,-10-5 0,4 4 0,-7-3 0,1 4 0,0-1 0,0-2 0,6 7 0,-5-8 0,5 8 0,-6-8 0,0 8 0,0-8 0,-1 8 0,1-3 0,0 4 0,0-5 0,0 4 0,-1-3 0,-5 4 0,-1 0 0,0 0 0,-5 0 0,16 0 0,-14 0 0,3 0 0,-7 0 0,-9 0 0,4 0 0,-5 0 0,-5 0 0,4 0 0,-4 0 0,1 0 0,2 4 0,-6 0 0,6 4 0,-6 0 0,6 0 0,-2 0 0,4 0 0,4 1 0,2-1 0,0 5 0,4-4 0,-4 8 0,5-7 0,-5 6 0,4-6 0,2 6 0,1-6 0,-5 1 0,-5-2 0,-11-2 0,2 1 0,-8-4 0,0 0 0,-4-4 0,0 3 0,-4 1 0,3-1 0,-2 0 0,11 1 0,7 1 0,9 4 0,17 0 0,3 1 0,12 1 0,-6-1 0,4 0 0,-4 0 0,-1 0 0,-1 0 0,-17-4 0,-2 2 0,-11-7 0,-5 2 0,-4-3 0,-6 0 0,-3 0 0,-3 3 0,2-2 0,-2 2 0,3-3 0,-1 0 0,1 0 0,4 0 0,0 0 0,1 0 0,6 0 0,-5-3 0,10 2 0,-7-6 0,19-3 0,-16 1 0,20-8 0,-21 8 0,10-4 0,-15 6 0,5 3 0,-10-3 0,5 7 0,-8-7 0,1 4 0,-6-4 0,0 0 0,3-4 0,1 3 0,7-3 0,-3 1 0,0 5 0,-5-2 0</inkml:trace>
  <inkml:trace contextRef="#ctx0" brushRef="#br0" timeOffset="3277">20961 9043 24575,'26'0'0,"-1"0"0,23 0 0,-5 0 0,12 0 0,-20 0 0,23 0 0,-23 0 0,20 0 0,-6 0 0,0 0 0,-6 0 0,-1 0 0,-6 0 0,0 0 0,-5 0 0,4 0 0,-4-4 0,5 3 0,0-4 0,0 5 0,6 0 0,-5 0 0,5 0 0,0 0 0,-5 0 0,32-4 0,-20-1 0,21-1 0,-21-3 0,0 4 0,-1 0 0,1-4 0,0 3 0,13 1 0,-3-4 0,10 8-620,1-9 620,-5 4 0,-27 3 0,1 0 0,33-7 0,-34 7 0,2 0 0,3-2 0,1-2 0,0-1 0,0-1 0,0 3 0,0-1 0,3-1 0,0-1 0,-3 3 0,0 0-559,4 0 1,0 0 558,0 0 0,0 0 0,0 0 0,-1 0 0,-2 3 0,-1 0-526,29-2 526,-32 2 0,1 0 0,-1 2 0,1 1 0,3-3 0,0 1 0,3-1 0,-1 1 0,12-4 0,-17 4 0,-2-2 0,3-4-141,31 7 141,-23-8 0,6 4 0,-2-1 563,-6-3-563,-1 8 1112,-5-3-1112,-1 0 570,0 3-570,-5-3 159,5 0-159,0 3 0,-10-3 0,14 4 0,-18 0 0,12 0 0,-9 0 0,6 0 0,20 0 0,-10 0 0,13 0 0,-13 0 0,-4 0 0,6 0 0,-6 0 0,4 0 0,-4 0 0,6 0 0,0 0 0,-6 0 0,5 0 0,-11 0 0,5 0 0,-6 0 0,0 0 0,-5 3 0,4 2 0,-4 0 0,0 3 0,4-3 0,-9-1 0,4 4 0,-1-3 0,-3-1 0,37 9 0,-30-7 0,36 3 0,-31-1 0,5-2 0,4 3 0,-3 1 0,-1-1 0,4 1 0,-9-5 0,9 3 0,-10-3 0,5 5 0,0-1 0,-10 0 0,9-4 0,-15 2 0,-1-6 0,-5 6 0,-5-6 0,-4 3 0,0-4 0,-4 0 0,-4 3 0,0-3 0,-3 3 0</inkml:trace>
  <inkml:trace contextRef="#ctx0" brushRef="#br0" timeOffset="15012">14382 15285 24575,'56'0'0,"-12"0"0,3 0 0,-8 0 0,1 0-968,17 0 0,0 0 968,-16 0 0,-1 0 0,3 0 0,0 0 0,0 0 0,0 0 0,1 0 0,0 0 0,1 0 0,-1 0 0,29 0 0,-23 0 0,0 0 0,8 0 0,-8 1 0,0-2 0,9-3 0,-21 3 0,0 1 0,27-5 60,5 0-60,-7 4 0,0-8 0,7 2 0,-12 2 0,11-5 0,-13 9 0,1-8 0,-2 8 452,-6-4-452,-6 1 0,4 3 0,-9-3 970,3 4-970,-4 0 454,-1-4-454,0 3 0,0-3 0,5 0 0,-3-2 0,4 1 0,-1-3 0,-3 7 0,4-8 0,-1 4 0,-3 0 0,9-4 0,-9 4 0,9-5 0,-10 1 0,11 4 0,-11-4 0,11 4 0,-11 0 0,11 1 0,-5-1 0,27 4 0,-16-3 0,11 4 0,-17 0 0,-5 0 0,5 0 0,1 0 0,0 0 0,0 0 0,0-5 0,6 4 0,-5-3 0,11 4 0,-4 0 0,6 0 0,0 0 0,-6 0 0,4 0 0,-4 0 0,-1 0 0,-1 0 0,-6 0 0,-6 0 0,-1 0 0,-6 0 0,0 0 0,6 0 0,-9 0 0,3 4 0,-12 0 0,1 4 0,0 1 0,0-1 0,0 0 0,-1 1 0,1-5 0,0 3 0,5-2 0,-4 0 0,9 3 0,-4-7 0,5 7 0,0-7 0,6 7 0,1-7 0,6 8 0,-1-8 0,7 3 0,-4-4 0,4 5 0,0-4 0,-5 3 0,12-4 0,-12 5 0,5-4 0,-6 3 0,0-4 0,-1 0 0,1 0 0,0 0 0,-6 0 0,4 0 0,-3 4 0,4-3 0,1 4 0,0-5 0,0 0 0,-6 0 0,4 0 0,-4 0 0,1 0 0,3 0 0,-10 0 0,5 0 0,0 0 0,-5 0 0,11 0 0,-5 0 0,0 0 0,4 0 0,-9 0 0,9 0 0,-9 0 0,9 0 0,-10 0 0,11 0 0,-11 0 0,11 0 0,-11 0 0,11 0 0,-5 0 0,0 0 0,4 0 0,-9 0 0,9 0 0,-9 0 0,9 0 0,-10 4 0,5-3 0,-6 3 0,-5-4 0,-1 0 0,-5 0 0,0 3 0,-1-2 0,-3 3 0,-2-4 0,-4 0 0,1 0 0,-1 0 0,4 0 0,-3 3 0,4-2 0,4 2 0,-2-3 0,13 0 0,1 0 0,7 0 0,12 0 0,2 0 0,0 0-445,-16 0 0,2 0 445,26 0 0,-22 0 0,1 0 0,-8 0 0,-1 0 0,0 0 0,0 0-231,27 0 231,-29 0 0,1 0 0,2 0 0,1 0 0,8 1 0,1-2 0,0-1 0,-2-1 0,-3 3 0,-2-1 0,27-9 0,-7 5 0,-6-1 0,-2-3 0,-7 3 0,1 1 0,0-4 0,0 8 0,-6-3 0,-1 4 879,-6 0-879,-5 0 242,-1 0-242,-6 0 0,1 0 0,0 0 0,-4 0 0,2 0 0,-2 0 0,4 0 0,-5 0 0,4-4 0,-4 3 0,16-6 0,-13 6 0,12-7 0,-14 4 0,3-5 0,1 4 0,-4-2 0,2 3 0,-6-4 0,2 0 0,-4 4 0,0-3 0,0 6 0,-3-5 0,-2 5 0,-3-2 0,0 0 0,0 2 0,-1-2 0,1 3 0,0 0 0,0 0 0,-3-3 0,-1-1 0,-3 3 0,0 5 0,-3 1 0,2 4 0,-5-9 0,5 3 0,-2-3 0</inkml:trace>
  <inkml:trace contextRef="#ctx0" brushRef="#br0" timeOffset="21076">5133 16311 24575,'19'0'0,"12"0"0,13 0 0,13 0 0,-19 0 0,2 0-662,0 0 0,1 0 662,6 1 0,2-2 0,2-1 0,2-1-603,0-1 0,0 0 603,4-2 0,0 0 0,0-1 0,1 1 0,3 0 0,1-1 0,-4-3 0,1 1-1006,6 5 0,2-1 1006,-4-3 0,-1-1 0,1 5 0,0 1 0,3-4 0,0 0 0,-7 3 0,-1 1-671,0 0 1,-1 0 670,0 3 0,-2 0 0,-6 0 0,0 0 54,4 0 0,-2 0-54,24 0 0,-33 0 0,-1 0 0,24 0 0,7 0 0,-33 0 0,-1 0 0,27 0 957,5 0-957,-14 0 0,6 0 0,-6 0 0,1 0 0,4-5 0,-21 5 0,-1-1 0,23-8 0,-23 8 0,-1 1 0,10-4 1978,1 4-1978,0 0 1620,0 0-1620,6 0 0,8-5 0,-10 3 0,21-3 273,-14 0-273,11-1 0,-32 4 0,-1-2 0,34-5 0,-33 6 0,1-1 0,-1-1 0,0-1 0,0 0 0,1 1 0,3 2 0,0 0 0,-3-2 0,1 0 0,2 1 0,0 1 0,-1 1 0,2-2 0,13-3 0,2-1 0,-8 4 0,0 0 183,7-1 1,0-1-184,-6 1 0,-3 0 0,-7 2 0,-2 0 0,4 0 0,-1 0 0,20-2 0,-8 5 0,-6 0 0,0 0 0,-6 0 0,-1 0 0,-6 0 580,6 0-580,-5 0 0,5 0 0,-6 0 0,0 0 0,6 0 0,-5 0 0,11 5 0,-5-4 0,0 3 0,4-4 0,-4 0 0,6 0 0,0 4 0,21-2 0,-15 6 0,15-7 0,-21 4 0,0-5 0,-1 4 0,1-3 0,6 8 0,-4-8 0,4 4 0,0-1 0,-5 2 0,5 0 0,-6 2 0,0-7 0,-1 4 0,-4-1 0,3-3 0,-4 3 0,6-4 0,-6 0 0,4 4 0,-3-3 0,-1 3 0,-2-4 0,-10 4 0,10-3 0,-21 3 0,9-1 0,-21-2 0,3 2 0,-8 0 0,3-2 0,-5 5 0,2-2 0,0 0 0,-2 2 0,5-6 0,-2 3 0,14-3 0,-1 0 0,16 0 0,10 5 0,8-4 0,12 4-550,7-5 550,-5 0 0,-27 0 0,1 0 0,19 0 0,-21 0 0,1 0 0,3 0 0,0 0 0,-3 0 0,-1 0 0,37 0 0,-7 0 0,-14 0 0,10 0 0,-1 0 0,-12 0 0,5 0 0,-6 0 0,-6 0 0,-1 0 0,-11 0 0,-1 0 550,-5 0-550,10 0 0,-7 0 0,8 0 0,-16 0 0,4 0 0,-8 0 0,4 0 0,-9 0 0,-1 0 0,-3 0 0,0 0 0,0 0 0,-3 3 0,-1 4 0,-6-3 0,-1 5 0,-3-5 0,3 0 0,1-1 0</inkml:trace>
  <inkml:trace contextRef="#ctx0" brushRef="#br0" timeOffset="21428">14129 16190 24575,'0'0'0</inkml:trace>
  <inkml:trace contextRef="#ctx0" brushRef="#br0" timeOffset="25230">20680 16753 24575,'19'0'0,"7"0"0,17 0 0,8 0 0,19 0-827,-31 1 0,1-2 827,7-1 0,2-1 0,4-1 0,1 1-738,2-3 0,2-1 738,4-3 0,-1 1 0,-3 1 0,1 1 0,7-3 0,0 1 0,-3 2 0,0 1 0,4-1 0,0 0 0,-4 0 0,0 1 0,0-1 0,-3 1-540,-17 2 1,-1 1 539,12-4 0,-1 2 0,-5 4 0,-1 1 0,-4-3 0,1 0 0,6 3 0,0 0 0,-9-3 0,-1 0-270,2 3 0,-1-1 270,4-2 0,-2 0 0,20 3 0,-20 1 0,-1-2 0,8-3 0,-5 4 0,0-1 0,8-8 0,16 8 0,-6-8 0,0 8 0,0-4 0,0 0 0,-6 4 0,-19-4 0,0 0 0,10 4 0,-4-2 0,1 0 0,17-2 0,-23 5 0,1-1 0,0-4 0,-3 0 933,16 4-933,21-4 0,-14 0 1319,11 4-1319,-1-4 0,0 5 0,-5 0 0,5 0 0,-14 0 0,6 0 0,-6 0 0,7 0 0,-6 0 0,4 0 0,-4 0 0,6 0 0,-6 0 0,4 0 0,-11 0 1193,5 0-1193,-11 0 658,3 0-658,-4 0 109,0 0-109,5 0 537,-5 0-537,19 0 0,-4 0 0,0 0 0,17 0 0,-33 0 0,33 0 0,-30 0 0,4 0 0,-7 0 0,-11 0 0,-6 0 0,-9 0 0,-5 0 0,-5 0 0,1 0 0,-3 3 0,6-3 0,7 4 0,10-4 0,28 0 0,-2 0 0,-12-3 0,2 0-404,-2 0 1,0 0 403,3-3 0,0 0 0,29-5 0,-35 5 0,-1 1 0,22-5 0,-1 3 0,-15-1 0,-14 7 0,-8-3 0,-5 1 0,-6 2 0,-6-2 0,-1 3 0</inkml:trace>
  <inkml:trace contextRef="#ctx0" brushRef="#br0" timeOffset="28281">4813 17743 24575,'30'0'0,"-2"0"0,26 0 0,-10 0 0,25 0-910,-4 0 910,-26 0 0,1 0 0,3 0 0,0 0 0,0 0 0,2 0-668,11 0 1,1 0 667,-7 0 0,0 0 0,11 0 0,0 0 0,-8 0 0,0 0 0,5 0 0,-2 0 0,-13 0 0,-1 0 0,13 0 0,-2 0-721,16 0 721,-22 0 0,0 0 0,-7 0 0,-1 0 0,33 0 0,-2 0 0,-14 0-246,15 4 246,-18 1 0,1 4 599,-13-4-599,-15 2 1527,-1-2-1527,-5-1 799,-9 3-799,0-7 287,-4 3-287,-1-3 0,1 0 0,0 0 0,0 0 0,3 0 0,2 0 0,12 0 0,15 0 0,6 0 0,23 0 0,-3 0-516,-26 0 0,1 0 516,2 1 0,2-2 0,18-3 0,-1-2 0,-19 3 0,0-1 0,15-3 0,-3-1 0,3-3 0,-6 2 0,-3 3 0,-17-2 0,-6 7 0,-9-3 1032,-6 4-1032,-3 0 0,0 0 0,0 0 0</inkml:trace>
  <inkml:trace contextRef="#ctx0" brushRef="#br0" timeOffset="29426">1641 14477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714832-4A73-F94E-B8E2-167E8D853C03}" type="datetimeFigureOut">
              <a:rPr lang="en-US" smtClean="0"/>
              <a:t>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681198-5C98-5344-A32E-327CE1850AAC}" type="slidenum">
              <a:rPr lang="en-US" smtClean="0"/>
              <a:t>‹#›</a:t>
            </a:fld>
            <a:endParaRPr lang="en-US"/>
          </a:p>
        </p:txBody>
      </p:sp>
    </p:spTree>
    <p:extLst>
      <p:ext uri="{BB962C8B-B14F-4D97-AF65-F5344CB8AC3E}">
        <p14:creationId xmlns:p14="http://schemas.microsoft.com/office/powerpoint/2010/main" val="2874109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WORK IN PESHAWAR PAKISTAN AND AM PRESENTLY CHAIRMAN OF THE NEUROTRAUMA COMMITTEE WFNS </a:t>
            </a:r>
          </a:p>
        </p:txBody>
      </p:sp>
      <p:sp>
        <p:nvSpPr>
          <p:cNvPr id="4" name="Slide Number Placeholder 3"/>
          <p:cNvSpPr>
            <a:spLocks noGrp="1"/>
          </p:cNvSpPr>
          <p:nvPr>
            <p:ph type="sldNum" sz="quarter" idx="10"/>
          </p:nvPr>
        </p:nvSpPr>
        <p:spPr/>
        <p:txBody>
          <a:bodyPr/>
          <a:lstStyle/>
          <a:p>
            <a:fld id="{1617B109-1106-C945-99D7-93FAA9F09486}" type="slidenum">
              <a:rPr lang="en-US" smtClean="0"/>
              <a:pPr/>
              <a:t>1</a:t>
            </a:fld>
            <a:endParaRPr lang="en-US"/>
          </a:p>
        </p:txBody>
      </p:sp>
    </p:spTree>
    <p:extLst>
      <p:ext uri="{BB962C8B-B14F-4D97-AF65-F5344CB8AC3E}">
        <p14:creationId xmlns:p14="http://schemas.microsoft.com/office/powerpoint/2010/main" val="573617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BUT THERE WAS NO TRAINED STAFF ACCOMPANYING THE PATIENT</a:t>
            </a:r>
          </a:p>
        </p:txBody>
      </p:sp>
      <p:sp>
        <p:nvSpPr>
          <p:cNvPr id="4" name="Slide Number Placeholder 3"/>
          <p:cNvSpPr>
            <a:spLocks noGrp="1"/>
          </p:cNvSpPr>
          <p:nvPr>
            <p:ph type="sldNum" sz="quarter" idx="10"/>
          </p:nvPr>
        </p:nvSpPr>
        <p:spPr/>
        <p:txBody>
          <a:bodyPr/>
          <a:lstStyle/>
          <a:p>
            <a:fld id="{1617B109-1106-C945-99D7-93FAA9F09486}" type="slidenum">
              <a:rPr lang="en-US" smtClean="0"/>
              <a:pPr/>
              <a:t>17</a:t>
            </a:fld>
            <a:endParaRPr lang="en-US"/>
          </a:p>
        </p:txBody>
      </p:sp>
    </p:spTree>
    <p:extLst>
      <p:ext uri="{BB962C8B-B14F-4D97-AF65-F5344CB8AC3E}">
        <p14:creationId xmlns:p14="http://schemas.microsoft.com/office/powerpoint/2010/main" val="3858879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miter lim="800000"/>
            <a:headEnd/>
            <a:tailEnd/>
          </a:ln>
        </p:spPr>
        <p:txBody>
          <a:bodyPr/>
          <a:lstStyle/>
          <a:p>
            <a:fld id="{91A676D1-D4A9-7A41-8315-752DA59A509B}" type="slidenum">
              <a:rPr lang="en-AU"/>
              <a:pPr/>
              <a:t>18</a:t>
            </a:fld>
            <a:endParaRPr lang="en-AU"/>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r>
              <a:rPr lang="en-AU" dirty="0">
                <a:latin typeface="Arial" pitchFamily="4" charset="0"/>
              </a:rPr>
              <a:t>THE QUICK AND SAFE TRANSFER TO THE REQUIRED FACILITY IS OF UTMOST IMPORTANCE </a:t>
            </a:r>
          </a:p>
        </p:txBody>
      </p:sp>
    </p:spTree>
    <p:extLst>
      <p:ext uri="{BB962C8B-B14F-4D97-AF65-F5344CB8AC3E}">
        <p14:creationId xmlns:p14="http://schemas.microsoft.com/office/powerpoint/2010/main" val="842282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59 % PRE</a:t>
            </a:r>
            <a:r>
              <a:rPr lang="en-US" baseline="0" dirty="0"/>
              <a:t> HOSPITAL DEATHS WERE SEEN IN HIGH INCOME COUNTRIES AS COMPARED TO 72 % DEATHS IN LOW INCOME COUNTRIES DUE TO LACK OF EMS ON SITE </a:t>
            </a:r>
            <a:endParaRPr lang="en-US" dirty="0"/>
          </a:p>
        </p:txBody>
      </p:sp>
      <p:sp>
        <p:nvSpPr>
          <p:cNvPr id="4" name="Slide Number Placeholder 3"/>
          <p:cNvSpPr>
            <a:spLocks noGrp="1"/>
          </p:cNvSpPr>
          <p:nvPr>
            <p:ph type="sldNum" sz="quarter" idx="10"/>
          </p:nvPr>
        </p:nvSpPr>
        <p:spPr/>
        <p:txBody>
          <a:bodyPr/>
          <a:lstStyle/>
          <a:p>
            <a:fld id="{1617B109-1106-C945-99D7-93FAA9F09486}" type="slidenum">
              <a:rPr lang="en-US" smtClean="0"/>
              <a:pPr/>
              <a:t>19</a:t>
            </a:fld>
            <a:endParaRPr lang="en-US"/>
          </a:p>
        </p:txBody>
      </p:sp>
    </p:spTree>
    <p:extLst>
      <p:ext uri="{BB962C8B-B14F-4D97-AF65-F5344CB8AC3E}">
        <p14:creationId xmlns:p14="http://schemas.microsoft.com/office/powerpoint/2010/main" val="3120352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CAN SEE HOW LONG IT TAKES FOR PATIENTS TO BE OPERATED. AND CAN HELP IN CONVINCING POLICY MAKERS TO IMPROVE</a:t>
            </a:r>
            <a:r>
              <a:rPr lang="en-US" baseline="0" dirty="0"/>
              <a:t> PRE HOSPITAL CARE AND IN HOSPITAL CARE  </a:t>
            </a:r>
            <a:endParaRPr lang="en-US" dirty="0"/>
          </a:p>
        </p:txBody>
      </p:sp>
      <p:sp>
        <p:nvSpPr>
          <p:cNvPr id="4" name="Slide Number Placeholder 3"/>
          <p:cNvSpPr>
            <a:spLocks noGrp="1"/>
          </p:cNvSpPr>
          <p:nvPr>
            <p:ph type="sldNum" sz="quarter" idx="10"/>
          </p:nvPr>
        </p:nvSpPr>
        <p:spPr/>
        <p:txBody>
          <a:bodyPr/>
          <a:lstStyle/>
          <a:p>
            <a:fld id="{1617B109-1106-C945-99D7-93FAA9F09486}" type="slidenum">
              <a:rPr lang="en-US" smtClean="0"/>
              <a:pPr/>
              <a:t>20</a:t>
            </a:fld>
            <a:endParaRPr lang="en-US"/>
          </a:p>
        </p:txBody>
      </p:sp>
    </p:spTree>
    <p:extLst>
      <p:ext uri="{BB962C8B-B14F-4D97-AF65-F5344CB8AC3E}">
        <p14:creationId xmlns:p14="http://schemas.microsoft.com/office/powerpoint/2010/main" val="2751897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THANKS TO EFFORTS FROM SUCCESSIVE</a:t>
            </a:r>
            <a:r>
              <a:rPr lang="en-US" baseline="0" dirty="0"/>
              <a:t> GOVERNMENTS AND OTHER ORGANISATIONS THIS IS SLOWLY IMPROVING BUT WE HAVE A LONG WAY TO GO .</a:t>
            </a:r>
          </a:p>
          <a:p>
            <a:r>
              <a:rPr lang="en-US" baseline="0" dirty="0"/>
              <a:t>I AM SHOWING ALL THIS SO THAT WE ARE CLEAR ABOUT WHERE WE ARE AND WHERE WE HAVE TO GO</a:t>
            </a:r>
            <a:endParaRPr lang="en-US" dirty="0"/>
          </a:p>
        </p:txBody>
      </p:sp>
      <p:sp>
        <p:nvSpPr>
          <p:cNvPr id="4" name="Slide Number Placeholder 3"/>
          <p:cNvSpPr>
            <a:spLocks noGrp="1"/>
          </p:cNvSpPr>
          <p:nvPr>
            <p:ph type="sldNum" sz="quarter" idx="10"/>
          </p:nvPr>
        </p:nvSpPr>
        <p:spPr/>
        <p:txBody>
          <a:bodyPr/>
          <a:lstStyle/>
          <a:p>
            <a:fld id="{1617B109-1106-C945-99D7-93FAA9F09486}" type="slidenum">
              <a:rPr lang="en-US" smtClean="0"/>
              <a:pPr/>
              <a:t>22</a:t>
            </a:fld>
            <a:endParaRPr lang="en-US"/>
          </a:p>
        </p:txBody>
      </p:sp>
    </p:spTree>
    <p:extLst>
      <p:ext uri="{BB962C8B-B14F-4D97-AF65-F5344CB8AC3E}">
        <p14:creationId xmlns:p14="http://schemas.microsoft.com/office/powerpoint/2010/main" val="2430838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LOOKING AT THE SCENARIO IT WAS STRESSED THAT GUIDELINES FOR INJURED PATIENTS NEED TO BE LAID DOWN AND THEN FOLLOWED </a:t>
            </a:r>
          </a:p>
        </p:txBody>
      </p:sp>
      <p:sp>
        <p:nvSpPr>
          <p:cNvPr id="4" name="Slide Number Placeholder 3"/>
          <p:cNvSpPr>
            <a:spLocks noGrp="1"/>
          </p:cNvSpPr>
          <p:nvPr>
            <p:ph type="sldNum" sz="quarter" idx="10"/>
          </p:nvPr>
        </p:nvSpPr>
        <p:spPr/>
        <p:txBody>
          <a:bodyPr/>
          <a:lstStyle/>
          <a:p>
            <a:fld id="{1617B109-1106-C945-99D7-93FAA9F09486}" type="slidenum">
              <a:rPr lang="en-US" smtClean="0"/>
              <a:pPr/>
              <a:t>23</a:t>
            </a:fld>
            <a:endParaRPr lang="en-US"/>
          </a:p>
        </p:txBody>
      </p:sp>
    </p:spTree>
    <p:extLst>
      <p:ext uri="{BB962C8B-B14F-4D97-AF65-F5344CB8AC3E}">
        <p14:creationId xmlns:p14="http://schemas.microsoft.com/office/powerpoint/2010/main" val="1972525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HAVE TRIED WITH PARTIAL SUCCESS ONLY .</a:t>
            </a:r>
          </a:p>
          <a:p>
            <a:r>
              <a:rPr lang="en-US" dirty="0"/>
              <a:t>NOW THE NTC HAS FORMED A SMALL TASK FORCE HEADED BY ANDRES RUBIONO FROM COLUMBIA TO DEVELOP MULTILEVEL GUIDELINES , AND HOPE THEY WILL BE PRESENTED AT THE ICRAN IN PESHAWAR IN MARCH</a:t>
            </a:r>
          </a:p>
        </p:txBody>
      </p:sp>
      <p:sp>
        <p:nvSpPr>
          <p:cNvPr id="4" name="Slide Number Placeholder 3"/>
          <p:cNvSpPr>
            <a:spLocks noGrp="1"/>
          </p:cNvSpPr>
          <p:nvPr>
            <p:ph type="sldNum" sz="quarter" idx="10"/>
          </p:nvPr>
        </p:nvSpPr>
        <p:spPr/>
        <p:txBody>
          <a:bodyPr/>
          <a:lstStyle/>
          <a:p>
            <a:fld id="{1617B109-1106-C945-99D7-93FAA9F09486}" type="slidenum">
              <a:rPr lang="en-US" smtClean="0"/>
              <a:pPr/>
              <a:t>24</a:t>
            </a:fld>
            <a:endParaRPr lang="en-US"/>
          </a:p>
        </p:txBody>
      </p:sp>
    </p:spTree>
    <p:extLst>
      <p:ext uri="{BB962C8B-B14F-4D97-AF65-F5344CB8AC3E}">
        <p14:creationId xmlns:p14="http://schemas.microsoft.com/office/powerpoint/2010/main" val="178326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miter lim="800000"/>
            <a:headEnd/>
            <a:tailEnd/>
          </a:ln>
        </p:spPr>
        <p:txBody>
          <a:bodyPr/>
          <a:lstStyle/>
          <a:p>
            <a:fld id="{35D436EA-BE01-3B44-9844-523912473E23}" type="slidenum">
              <a:rPr lang="en-AU"/>
              <a:pPr/>
              <a:t>25</a:t>
            </a:fld>
            <a:endParaRPr lang="en-AU"/>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r>
              <a:rPr lang="en-AU" dirty="0">
                <a:latin typeface="Arial" pitchFamily="4" charset="0"/>
              </a:rPr>
              <a:t>WE MUST ALSO KNOW THE LOCAL DATA .</a:t>
            </a:r>
          </a:p>
          <a:p>
            <a:pPr eaLnBrk="1" hangingPunct="1"/>
            <a:r>
              <a:rPr lang="en-AU" dirty="0">
                <a:latin typeface="Arial" pitchFamily="4" charset="0"/>
              </a:rPr>
              <a:t>UNFORTUNATELY</a:t>
            </a:r>
            <a:r>
              <a:rPr lang="en-AU" baseline="0" dirty="0">
                <a:latin typeface="Arial" pitchFamily="4" charset="0"/>
              </a:rPr>
              <a:t> THERE IS NO DATA COLLECTION IN MOST </a:t>
            </a:r>
            <a:r>
              <a:rPr lang="en-AU" baseline="0" dirty="0" err="1">
                <a:latin typeface="Arial" pitchFamily="4" charset="0"/>
              </a:rPr>
              <a:t>LMICs</a:t>
            </a:r>
            <a:r>
              <a:rPr lang="en-AU" baseline="0" dirty="0">
                <a:latin typeface="Arial" pitchFamily="4" charset="0"/>
              </a:rPr>
              <a:t> </a:t>
            </a:r>
            <a:endParaRPr lang="en-AU" dirty="0">
              <a:latin typeface="Arial" pitchFamily="4" charset="0"/>
            </a:endParaRPr>
          </a:p>
        </p:txBody>
      </p:sp>
    </p:spTree>
    <p:extLst>
      <p:ext uri="{BB962C8B-B14F-4D97-AF65-F5344CB8AC3E}">
        <p14:creationId xmlns:p14="http://schemas.microsoft.com/office/powerpoint/2010/main" val="1681000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Neurosurgeons excel</a:t>
            </a:r>
            <a:r>
              <a:rPr lang="en-US" baseline="0" dirty="0"/>
              <a:t> at pushing the limits of surgical technique . The technical advances are remarkable. However, Global neurosurgery is about asking ourselves, are the people who need neurosurgical care actually getting the services when they need it wherever they may be? AND YOU  are well aware that the answer is sadly, no.</a:t>
            </a:r>
            <a:endParaRPr lang="en-US" dirty="0"/>
          </a:p>
        </p:txBody>
      </p:sp>
      <p:sp>
        <p:nvSpPr>
          <p:cNvPr id="4" name="Slide Number Placeholder 3"/>
          <p:cNvSpPr>
            <a:spLocks noGrp="1"/>
          </p:cNvSpPr>
          <p:nvPr>
            <p:ph type="sldNum" sz="quarter" idx="10"/>
          </p:nvPr>
        </p:nvSpPr>
        <p:spPr/>
        <p:txBody>
          <a:bodyPr/>
          <a:lstStyle/>
          <a:p>
            <a:fld id="{F8013A87-CFE3-A541-85E8-B685EE07B4A8}" type="slidenum">
              <a:rPr lang="en-US" smtClean="0"/>
              <a:pPr/>
              <a:t>64</a:t>
            </a:fld>
            <a:endParaRPr lang="en-US"/>
          </a:p>
        </p:txBody>
      </p:sp>
    </p:spTree>
    <p:extLst>
      <p:ext uri="{BB962C8B-B14F-4D97-AF65-F5344CB8AC3E}">
        <p14:creationId xmlns:p14="http://schemas.microsoft.com/office/powerpoint/2010/main" val="1607153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HAS BEEN A LOT OF DISCUSSION ON THIS ISSUE , AND ONE SUCCESSFUL MODEL IS IN</a:t>
            </a:r>
            <a:r>
              <a:rPr lang="en-US" baseline="0" dirty="0"/>
              <a:t> AUSTRALIA</a:t>
            </a:r>
            <a:endParaRPr lang="en-US" dirty="0"/>
          </a:p>
        </p:txBody>
      </p:sp>
      <p:sp>
        <p:nvSpPr>
          <p:cNvPr id="4" name="Slide Number Placeholder 3"/>
          <p:cNvSpPr>
            <a:spLocks noGrp="1"/>
          </p:cNvSpPr>
          <p:nvPr>
            <p:ph type="sldNum" sz="quarter" idx="10"/>
          </p:nvPr>
        </p:nvSpPr>
        <p:spPr/>
        <p:txBody>
          <a:bodyPr/>
          <a:lstStyle/>
          <a:p>
            <a:fld id="{1617B109-1106-C945-99D7-93FAA9F09486}" type="slidenum">
              <a:rPr lang="en-US" smtClean="0"/>
              <a:pPr/>
              <a:t>67</a:t>
            </a:fld>
            <a:endParaRPr lang="en-US"/>
          </a:p>
        </p:txBody>
      </p:sp>
    </p:spTree>
    <p:extLst>
      <p:ext uri="{BB962C8B-B14F-4D97-AF65-F5344CB8AC3E}">
        <p14:creationId xmlns:p14="http://schemas.microsoft.com/office/powerpoint/2010/main" val="3969934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Franco </a:t>
            </a:r>
            <a:r>
              <a:rPr lang="en-US" dirty="0" err="1"/>
              <a:t>Servadei</a:t>
            </a:r>
            <a:r>
              <a:rPr lang="en-US" dirty="0"/>
              <a:t> has been saying for</a:t>
            </a:r>
            <a:r>
              <a:rPr lang="en-US" baseline="0" dirty="0"/>
              <a:t> years that the bulk of the research on TBI comes from high income countries, but the </a:t>
            </a:r>
            <a:r>
              <a:rPr lang="en-US" baseline="0" dirty="0" err="1"/>
              <a:t>buden</a:t>
            </a:r>
            <a:r>
              <a:rPr lang="en-US" baseline="0" dirty="0"/>
              <a:t> for TBI care is mostly in LMICs. He is right. Our study on estimating the global volume of neurosurgical cases showed that 74% of surgeries that are needed for TBI are outside of high income countries. Please note, the numbers are what is needed based on incidence of moderate and severe TBI, not what is actually being performed. You will soon see that much of the needed cases in the LMICs are not done leading to unnecessary deaths and disabilities.</a:t>
            </a:r>
            <a:endParaRPr lang="en-US" dirty="0"/>
          </a:p>
        </p:txBody>
      </p:sp>
      <p:sp>
        <p:nvSpPr>
          <p:cNvPr id="4" name="Slide Number Placeholder 3"/>
          <p:cNvSpPr>
            <a:spLocks noGrp="1"/>
          </p:cNvSpPr>
          <p:nvPr>
            <p:ph type="sldNum" sz="quarter" idx="10"/>
          </p:nvPr>
        </p:nvSpPr>
        <p:spPr/>
        <p:txBody>
          <a:bodyPr/>
          <a:lstStyle/>
          <a:p>
            <a:fld id="{F8013A87-CFE3-A541-85E8-B685EE07B4A8}" type="slidenum">
              <a:rPr lang="en-US" smtClean="0"/>
              <a:pPr/>
              <a:t>2</a:t>
            </a:fld>
            <a:endParaRPr lang="en-US"/>
          </a:p>
        </p:txBody>
      </p:sp>
    </p:spTree>
    <p:extLst>
      <p:ext uri="{BB962C8B-B14F-4D97-AF65-F5344CB8AC3E}">
        <p14:creationId xmlns:p14="http://schemas.microsoft.com/office/powerpoint/2010/main" val="224474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WITH ALL THESE FACILITIES IT MAY BE EASIER FOR TRAINING SUPPORTING</a:t>
            </a:r>
            <a:r>
              <a:rPr lang="en-US" baseline="0" dirty="0"/>
              <a:t> AND MONITORING NON NEUROSURGEONS </a:t>
            </a:r>
            <a:r>
              <a:rPr lang="en-US" dirty="0"/>
              <a:t> </a:t>
            </a:r>
          </a:p>
        </p:txBody>
      </p:sp>
      <p:sp>
        <p:nvSpPr>
          <p:cNvPr id="4" name="Slide Number Placeholder 3"/>
          <p:cNvSpPr>
            <a:spLocks noGrp="1"/>
          </p:cNvSpPr>
          <p:nvPr>
            <p:ph type="sldNum" sz="quarter" idx="10"/>
          </p:nvPr>
        </p:nvSpPr>
        <p:spPr/>
        <p:txBody>
          <a:bodyPr/>
          <a:lstStyle/>
          <a:p>
            <a:fld id="{1617B109-1106-C945-99D7-93FAA9F09486}" type="slidenum">
              <a:rPr lang="en-US" smtClean="0"/>
              <a:pPr/>
              <a:t>68</a:t>
            </a:fld>
            <a:endParaRPr lang="en-US"/>
          </a:p>
        </p:txBody>
      </p:sp>
    </p:spTree>
    <p:extLst>
      <p:ext uri="{BB962C8B-B14F-4D97-AF65-F5344CB8AC3E}">
        <p14:creationId xmlns:p14="http://schemas.microsoft.com/office/powerpoint/2010/main" val="296625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the</a:t>
            </a:r>
            <a:r>
              <a:rPr lang="en-US" baseline="0" dirty="0"/>
              <a:t> burden context for traumatic spine injuries is just as dramatic. 89% of needed spine surgery for trauma are in the developing world. How realistic is it to use the latest generation of spinal implants in a place where the average income is few hundred dollars a month and the operating rooms do not have intra-operative imaging?</a:t>
            </a:r>
          </a:p>
          <a:p>
            <a:endParaRPr lang="en-US" dirty="0"/>
          </a:p>
        </p:txBody>
      </p:sp>
      <p:sp>
        <p:nvSpPr>
          <p:cNvPr id="4" name="Slide Number Placeholder 3"/>
          <p:cNvSpPr>
            <a:spLocks noGrp="1"/>
          </p:cNvSpPr>
          <p:nvPr>
            <p:ph type="sldNum" sz="quarter" idx="10"/>
          </p:nvPr>
        </p:nvSpPr>
        <p:spPr/>
        <p:txBody>
          <a:bodyPr/>
          <a:lstStyle/>
          <a:p>
            <a:fld id="{F8013A87-CFE3-A541-85E8-B685EE07B4A8}" type="slidenum">
              <a:rPr lang="en-US" smtClean="0"/>
              <a:pPr/>
              <a:t>3</a:t>
            </a:fld>
            <a:endParaRPr lang="en-US"/>
          </a:p>
        </p:txBody>
      </p:sp>
    </p:spTree>
    <p:extLst>
      <p:ext uri="{BB962C8B-B14F-4D97-AF65-F5344CB8AC3E}">
        <p14:creationId xmlns:p14="http://schemas.microsoft.com/office/powerpoint/2010/main" val="4083481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SNAP SHOT AUDIT</a:t>
            </a:r>
            <a:r>
              <a:rPr lang="en-US" baseline="0" dirty="0"/>
              <a:t> </a:t>
            </a:r>
            <a:r>
              <a:rPr lang="en-US" dirty="0"/>
              <a:t> WAS  DONE IN 2016 OF HOSPITALS FROM THREE COUNTRIES  </a:t>
            </a:r>
          </a:p>
        </p:txBody>
      </p:sp>
      <p:sp>
        <p:nvSpPr>
          <p:cNvPr id="4" name="Slide Number Placeholder 3"/>
          <p:cNvSpPr>
            <a:spLocks noGrp="1"/>
          </p:cNvSpPr>
          <p:nvPr>
            <p:ph type="sldNum" sz="quarter" idx="10"/>
          </p:nvPr>
        </p:nvSpPr>
        <p:spPr/>
        <p:txBody>
          <a:bodyPr/>
          <a:lstStyle/>
          <a:p>
            <a:fld id="{1617B109-1106-C945-99D7-93FAA9F09486}" type="slidenum">
              <a:rPr lang="en-US" smtClean="0"/>
              <a:pPr/>
              <a:t>9</a:t>
            </a:fld>
            <a:endParaRPr lang="en-US"/>
          </a:p>
        </p:txBody>
      </p:sp>
    </p:spTree>
    <p:extLst>
      <p:ext uri="{BB962C8B-B14F-4D97-AF65-F5344CB8AC3E}">
        <p14:creationId xmlns:p14="http://schemas.microsoft.com/office/powerpoint/2010/main" val="1012429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ALSO KNOW THAT MOST OF THESE CAN BE PREVENTED FOR US THIS IS THE MOST IMPORTANT PART.</a:t>
            </a:r>
          </a:p>
          <a:p>
            <a:r>
              <a:rPr lang="en-US" dirty="0"/>
              <a:t>THE NEUROTRAUMA COMMITTEE DECIDED TO HAVE A PUBLIC AWARENESS SEMINAR ON  PREVENTION</a:t>
            </a:r>
            <a:r>
              <a:rPr lang="en-US" baseline="0" dirty="0"/>
              <a:t> IN ALL FUTURE MEETINGS </a:t>
            </a:r>
            <a:r>
              <a:rPr lang="en-US" dirty="0"/>
              <a:t> </a:t>
            </a:r>
          </a:p>
        </p:txBody>
      </p:sp>
      <p:sp>
        <p:nvSpPr>
          <p:cNvPr id="4" name="Slide Number Placeholder 3"/>
          <p:cNvSpPr>
            <a:spLocks noGrp="1"/>
          </p:cNvSpPr>
          <p:nvPr>
            <p:ph type="sldNum" sz="quarter" idx="10"/>
          </p:nvPr>
        </p:nvSpPr>
        <p:spPr/>
        <p:txBody>
          <a:bodyPr/>
          <a:lstStyle/>
          <a:p>
            <a:fld id="{1617B109-1106-C945-99D7-93FAA9F09486}" type="slidenum">
              <a:rPr lang="en-US" smtClean="0"/>
              <a:pPr/>
              <a:t>12</a:t>
            </a:fld>
            <a:endParaRPr lang="en-US"/>
          </a:p>
        </p:txBody>
      </p:sp>
    </p:spTree>
    <p:extLst>
      <p:ext uri="{BB962C8B-B14F-4D97-AF65-F5344CB8AC3E}">
        <p14:creationId xmlns:p14="http://schemas.microsoft.com/office/powerpoint/2010/main" val="689491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THE NEUROTRAUMA</a:t>
            </a:r>
            <a:r>
              <a:rPr lang="en-US" baseline="0" dirty="0"/>
              <a:t> COMMITTEE IN PAKISTAN HAS BEEN HAVING REGULAR PUBLIC AWARENESS SEMINARS IN DIFFERENT PARTS OF THE COUNTRY SINCE 1997  </a:t>
            </a:r>
            <a:endParaRPr lang="en-US" dirty="0"/>
          </a:p>
        </p:txBody>
      </p:sp>
      <p:sp>
        <p:nvSpPr>
          <p:cNvPr id="4" name="Slide Number Placeholder 3"/>
          <p:cNvSpPr>
            <a:spLocks noGrp="1"/>
          </p:cNvSpPr>
          <p:nvPr>
            <p:ph type="sldNum" sz="quarter" idx="10"/>
          </p:nvPr>
        </p:nvSpPr>
        <p:spPr/>
        <p:txBody>
          <a:bodyPr/>
          <a:lstStyle/>
          <a:p>
            <a:fld id="{1617B109-1106-C945-99D7-93FAA9F09486}" type="slidenum">
              <a:rPr lang="en-US" smtClean="0"/>
              <a:pPr/>
              <a:t>13</a:t>
            </a:fld>
            <a:endParaRPr lang="en-US"/>
          </a:p>
        </p:txBody>
      </p:sp>
    </p:spTree>
    <p:extLst>
      <p:ext uri="{BB962C8B-B14F-4D97-AF65-F5344CB8AC3E}">
        <p14:creationId xmlns:p14="http://schemas.microsoft.com/office/powerpoint/2010/main" val="1400729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WFNS</a:t>
            </a:r>
            <a:r>
              <a:rPr lang="en-US" baseline="0" dirty="0"/>
              <a:t> NTC DECIDED TO </a:t>
            </a:r>
            <a:r>
              <a:rPr lang="en-US" dirty="0"/>
              <a:t>COLLABORATE WITH THIS ORGANISATION FOR PREVENTION .</a:t>
            </a:r>
          </a:p>
          <a:p>
            <a:r>
              <a:rPr lang="en-US" dirty="0"/>
              <a:t>THIS ORGANISATION IS NOW SPREAD OUT IN MANY COUNTRIES IN SOUTH AMERICA AND ASIA </a:t>
            </a:r>
          </a:p>
        </p:txBody>
      </p:sp>
      <p:sp>
        <p:nvSpPr>
          <p:cNvPr id="4" name="Slide Number Placeholder 3"/>
          <p:cNvSpPr>
            <a:spLocks noGrp="1"/>
          </p:cNvSpPr>
          <p:nvPr>
            <p:ph type="sldNum" sz="quarter" idx="10"/>
          </p:nvPr>
        </p:nvSpPr>
        <p:spPr/>
        <p:txBody>
          <a:bodyPr/>
          <a:lstStyle/>
          <a:p>
            <a:fld id="{1617B109-1106-C945-99D7-93FAA9F09486}" type="slidenum">
              <a:rPr lang="en-US" smtClean="0"/>
              <a:pPr/>
              <a:t>14</a:t>
            </a:fld>
            <a:endParaRPr lang="en-US"/>
          </a:p>
        </p:txBody>
      </p:sp>
    </p:spTree>
    <p:extLst>
      <p:ext uri="{BB962C8B-B14F-4D97-AF65-F5344CB8AC3E}">
        <p14:creationId xmlns:p14="http://schemas.microsoft.com/office/powerpoint/2010/main" val="3424362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WE</a:t>
            </a:r>
            <a:r>
              <a:rPr lang="en-US" baseline="0" dirty="0"/>
              <a:t> </a:t>
            </a:r>
            <a:r>
              <a:rPr lang="en-US" dirty="0"/>
              <a:t>WILL THE</a:t>
            </a:r>
            <a:r>
              <a:rPr lang="en-US" baseline="0" dirty="0"/>
              <a:t> FIRST </a:t>
            </a:r>
            <a:r>
              <a:rPr lang="en-US" dirty="0"/>
              <a:t> JOINT MEETING NEXT MONTH IN PESHAWAR .</a:t>
            </a:r>
          </a:p>
          <a:p>
            <a:r>
              <a:rPr lang="en-US" dirty="0"/>
              <a:t>WE ALSO HAVE OPENED UP THE PAKISTAN CHAPTER RECENTLY</a:t>
            </a:r>
          </a:p>
        </p:txBody>
      </p:sp>
      <p:sp>
        <p:nvSpPr>
          <p:cNvPr id="4" name="Slide Number Placeholder 3"/>
          <p:cNvSpPr>
            <a:spLocks noGrp="1"/>
          </p:cNvSpPr>
          <p:nvPr>
            <p:ph type="sldNum" sz="quarter" idx="10"/>
          </p:nvPr>
        </p:nvSpPr>
        <p:spPr/>
        <p:txBody>
          <a:bodyPr/>
          <a:lstStyle/>
          <a:p>
            <a:fld id="{1617B109-1106-C945-99D7-93FAA9F09486}" type="slidenum">
              <a:rPr lang="en-US" smtClean="0"/>
              <a:pPr/>
              <a:t>15</a:t>
            </a:fld>
            <a:endParaRPr lang="en-US"/>
          </a:p>
        </p:txBody>
      </p:sp>
    </p:spTree>
    <p:extLst>
      <p:ext uri="{BB962C8B-B14F-4D97-AF65-F5344CB8AC3E}">
        <p14:creationId xmlns:p14="http://schemas.microsoft.com/office/powerpoint/2010/main" val="1709587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 SHOWED THAT THE MAJORITY OF TRAUMA</a:t>
            </a:r>
            <a:r>
              <a:rPr lang="en-US" baseline="0" dirty="0"/>
              <a:t> PATINTS WERE ATTENDED BY LAY PEOPLE </a:t>
            </a:r>
            <a:endParaRPr lang="en-US" dirty="0"/>
          </a:p>
        </p:txBody>
      </p:sp>
      <p:sp>
        <p:nvSpPr>
          <p:cNvPr id="4" name="Slide Number Placeholder 3"/>
          <p:cNvSpPr>
            <a:spLocks noGrp="1"/>
          </p:cNvSpPr>
          <p:nvPr>
            <p:ph type="sldNum" sz="quarter" idx="10"/>
          </p:nvPr>
        </p:nvSpPr>
        <p:spPr/>
        <p:txBody>
          <a:bodyPr/>
          <a:lstStyle/>
          <a:p>
            <a:fld id="{1617B109-1106-C945-99D7-93FAA9F09486}" type="slidenum">
              <a:rPr lang="en-US" smtClean="0"/>
              <a:pPr/>
              <a:t>16</a:t>
            </a:fld>
            <a:endParaRPr lang="en-US"/>
          </a:p>
        </p:txBody>
      </p:sp>
    </p:spTree>
    <p:extLst>
      <p:ext uri="{BB962C8B-B14F-4D97-AF65-F5344CB8AC3E}">
        <p14:creationId xmlns:p14="http://schemas.microsoft.com/office/powerpoint/2010/main" val="2089889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DAD8-08A6-5941-8AA1-AF63AAD3C63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FA3C618-7E6B-0244-AE1B-0104B6CC55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6F8D80A-E705-F54A-A7A3-273708A320EA}"/>
              </a:ext>
            </a:extLst>
          </p:cNvPr>
          <p:cNvSpPr>
            <a:spLocks noGrp="1"/>
          </p:cNvSpPr>
          <p:nvPr>
            <p:ph type="dt" sz="half" idx="10"/>
          </p:nvPr>
        </p:nvSpPr>
        <p:spPr/>
        <p:txBody>
          <a:bodyPr/>
          <a:lstStyle/>
          <a:p>
            <a:fld id="{98D2C59B-3633-5143-B314-91D2A17070AF}" type="datetimeFigureOut">
              <a:rPr lang="en-US" smtClean="0"/>
              <a:t>9/20/22</a:t>
            </a:fld>
            <a:endParaRPr lang="en-US"/>
          </a:p>
        </p:txBody>
      </p:sp>
      <p:sp>
        <p:nvSpPr>
          <p:cNvPr id="5" name="Footer Placeholder 4">
            <a:extLst>
              <a:ext uri="{FF2B5EF4-FFF2-40B4-BE49-F238E27FC236}">
                <a16:creationId xmlns:a16="http://schemas.microsoft.com/office/drawing/2014/main" id="{D0CA89CA-8921-CC4C-BBC8-80A7EF99F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CAC47-F5EB-764B-9579-DE7664254777}"/>
              </a:ext>
            </a:extLst>
          </p:cNvPr>
          <p:cNvSpPr>
            <a:spLocks noGrp="1"/>
          </p:cNvSpPr>
          <p:nvPr>
            <p:ph type="sldNum" sz="quarter" idx="12"/>
          </p:nvPr>
        </p:nvSpPr>
        <p:spPr/>
        <p:txBody>
          <a:bodyPr/>
          <a:lstStyle/>
          <a:p>
            <a:fld id="{F07C4BC2-ED93-4441-8907-436E20469BAD}" type="slidenum">
              <a:rPr lang="en-US" smtClean="0"/>
              <a:t>‹#›</a:t>
            </a:fld>
            <a:endParaRPr lang="en-US"/>
          </a:p>
        </p:txBody>
      </p:sp>
    </p:spTree>
    <p:extLst>
      <p:ext uri="{BB962C8B-B14F-4D97-AF65-F5344CB8AC3E}">
        <p14:creationId xmlns:p14="http://schemas.microsoft.com/office/powerpoint/2010/main" val="3995504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5CDC6-39C1-714C-9335-0E9DC5BAA42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C8F5F39-99FE-A741-A548-3E328B88E0D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7115B88-DC78-B44E-81FB-CE8EF4CBC080}"/>
              </a:ext>
            </a:extLst>
          </p:cNvPr>
          <p:cNvSpPr>
            <a:spLocks noGrp="1"/>
          </p:cNvSpPr>
          <p:nvPr>
            <p:ph type="dt" sz="half" idx="10"/>
          </p:nvPr>
        </p:nvSpPr>
        <p:spPr/>
        <p:txBody>
          <a:bodyPr/>
          <a:lstStyle/>
          <a:p>
            <a:fld id="{98D2C59B-3633-5143-B314-91D2A17070AF}" type="datetimeFigureOut">
              <a:rPr lang="en-US" smtClean="0"/>
              <a:t>9/20/22</a:t>
            </a:fld>
            <a:endParaRPr lang="en-US"/>
          </a:p>
        </p:txBody>
      </p:sp>
      <p:sp>
        <p:nvSpPr>
          <p:cNvPr id="5" name="Footer Placeholder 4">
            <a:extLst>
              <a:ext uri="{FF2B5EF4-FFF2-40B4-BE49-F238E27FC236}">
                <a16:creationId xmlns:a16="http://schemas.microsoft.com/office/drawing/2014/main" id="{6F51528E-5EC4-014B-9DEC-2EA532970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34A7BC-6739-F641-99F8-6D7ABBCDA723}"/>
              </a:ext>
            </a:extLst>
          </p:cNvPr>
          <p:cNvSpPr>
            <a:spLocks noGrp="1"/>
          </p:cNvSpPr>
          <p:nvPr>
            <p:ph type="sldNum" sz="quarter" idx="12"/>
          </p:nvPr>
        </p:nvSpPr>
        <p:spPr/>
        <p:txBody>
          <a:bodyPr/>
          <a:lstStyle/>
          <a:p>
            <a:fld id="{F07C4BC2-ED93-4441-8907-436E20469BAD}" type="slidenum">
              <a:rPr lang="en-US" smtClean="0"/>
              <a:t>‹#›</a:t>
            </a:fld>
            <a:endParaRPr lang="en-US"/>
          </a:p>
        </p:txBody>
      </p:sp>
    </p:spTree>
    <p:extLst>
      <p:ext uri="{BB962C8B-B14F-4D97-AF65-F5344CB8AC3E}">
        <p14:creationId xmlns:p14="http://schemas.microsoft.com/office/powerpoint/2010/main" val="1564854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08DD56-1F39-5E42-BFDA-88E30FED872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9310ABD-96D3-AE40-BF90-7826ED9C0DE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5514B1A-78ED-F643-9742-89D5373DF0D0}"/>
              </a:ext>
            </a:extLst>
          </p:cNvPr>
          <p:cNvSpPr>
            <a:spLocks noGrp="1"/>
          </p:cNvSpPr>
          <p:nvPr>
            <p:ph type="dt" sz="half" idx="10"/>
          </p:nvPr>
        </p:nvSpPr>
        <p:spPr/>
        <p:txBody>
          <a:bodyPr/>
          <a:lstStyle/>
          <a:p>
            <a:fld id="{98D2C59B-3633-5143-B314-91D2A17070AF}" type="datetimeFigureOut">
              <a:rPr lang="en-US" smtClean="0"/>
              <a:t>9/20/22</a:t>
            </a:fld>
            <a:endParaRPr lang="en-US"/>
          </a:p>
        </p:txBody>
      </p:sp>
      <p:sp>
        <p:nvSpPr>
          <p:cNvPr id="5" name="Footer Placeholder 4">
            <a:extLst>
              <a:ext uri="{FF2B5EF4-FFF2-40B4-BE49-F238E27FC236}">
                <a16:creationId xmlns:a16="http://schemas.microsoft.com/office/drawing/2014/main" id="{E559CD2C-18BD-6D43-877B-258733552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7DF36-4B7B-1845-AE89-4C7FB02A3B33}"/>
              </a:ext>
            </a:extLst>
          </p:cNvPr>
          <p:cNvSpPr>
            <a:spLocks noGrp="1"/>
          </p:cNvSpPr>
          <p:nvPr>
            <p:ph type="sldNum" sz="quarter" idx="12"/>
          </p:nvPr>
        </p:nvSpPr>
        <p:spPr/>
        <p:txBody>
          <a:bodyPr/>
          <a:lstStyle/>
          <a:p>
            <a:fld id="{F07C4BC2-ED93-4441-8907-436E20469BAD}" type="slidenum">
              <a:rPr lang="en-US" smtClean="0"/>
              <a:t>‹#›</a:t>
            </a:fld>
            <a:endParaRPr lang="en-US"/>
          </a:p>
        </p:txBody>
      </p:sp>
    </p:spTree>
    <p:extLst>
      <p:ext uri="{BB962C8B-B14F-4D97-AF65-F5344CB8AC3E}">
        <p14:creationId xmlns:p14="http://schemas.microsoft.com/office/powerpoint/2010/main" val="3919819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4" name="Slide Number Placeholder 5"/>
          <p:cNvSpPr>
            <a:spLocks noGrp="1"/>
          </p:cNvSpPr>
          <p:nvPr>
            <p:ph type="sldNum"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fld id="{B730EF88-D18E-6C46-B423-9A0C28504DD4}" type="slidenum">
              <a:rPr lang="en-US"/>
              <a:pPr/>
              <a:t>‹#›</a:t>
            </a:fld>
            <a:endParaRPr lang="en-US"/>
          </a:p>
        </p:txBody>
      </p:sp>
    </p:spTree>
    <p:extLst>
      <p:ext uri="{BB962C8B-B14F-4D97-AF65-F5344CB8AC3E}">
        <p14:creationId xmlns:p14="http://schemas.microsoft.com/office/powerpoint/2010/main" val="430559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D4D13-D116-D24C-9995-5E7A3B888AC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6D400C9-C1EE-8948-B303-2D952BC8939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58976A-959A-484A-A862-6941442E049D}"/>
              </a:ext>
            </a:extLst>
          </p:cNvPr>
          <p:cNvSpPr>
            <a:spLocks noGrp="1"/>
          </p:cNvSpPr>
          <p:nvPr>
            <p:ph type="dt" sz="half" idx="10"/>
          </p:nvPr>
        </p:nvSpPr>
        <p:spPr/>
        <p:txBody>
          <a:bodyPr/>
          <a:lstStyle/>
          <a:p>
            <a:fld id="{98D2C59B-3633-5143-B314-91D2A17070AF}" type="datetimeFigureOut">
              <a:rPr lang="en-US" smtClean="0"/>
              <a:t>9/20/22</a:t>
            </a:fld>
            <a:endParaRPr lang="en-US"/>
          </a:p>
        </p:txBody>
      </p:sp>
      <p:sp>
        <p:nvSpPr>
          <p:cNvPr id="5" name="Footer Placeholder 4">
            <a:extLst>
              <a:ext uri="{FF2B5EF4-FFF2-40B4-BE49-F238E27FC236}">
                <a16:creationId xmlns:a16="http://schemas.microsoft.com/office/drawing/2014/main" id="{9314F5E4-469B-984F-8B5F-895ECB8357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994C8-9ACB-E54B-9689-E36421E65D7E}"/>
              </a:ext>
            </a:extLst>
          </p:cNvPr>
          <p:cNvSpPr>
            <a:spLocks noGrp="1"/>
          </p:cNvSpPr>
          <p:nvPr>
            <p:ph type="sldNum" sz="quarter" idx="12"/>
          </p:nvPr>
        </p:nvSpPr>
        <p:spPr/>
        <p:txBody>
          <a:bodyPr/>
          <a:lstStyle/>
          <a:p>
            <a:fld id="{F07C4BC2-ED93-4441-8907-436E20469BAD}" type="slidenum">
              <a:rPr lang="en-US" smtClean="0"/>
              <a:t>‹#›</a:t>
            </a:fld>
            <a:endParaRPr lang="en-US"/>
          </a:p>
        </p:txBody>
      </p:sp>
    </p:spTree>
    <p:extLst>
      <p:ext uri="{BB962C8B-B14F-4D97-AF65-F5344CB8AC3E}">
        <p14:creationId xmlns:p14="http://schemas.microsoft.com/office/powerpoint/2010/main" val="1774344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C62A7-4B40-F248-A12A-A456308A9B8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C2B79D6-D912-1347-8048-F5D1D4299D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CD0F91D-65B5-1E4B-8367-C577B6B582D7}"/>
              </a:ext>
            </a:extLst>
          </p:cNvPr>
          <p:cNvSpPr>
            <a:spLocks noGrp="1"/>
          </p:cNvSpPr>
          <p:nvPr>
            <p:ph type="dt" sz="half" idx="10"/>
          </p:nvPr>
        </p:nvSpPr>
        <p:spPr/>
        <p:txBody>
          <a:bodyPr/>
          <a:lstStyle/>
          <a:p>
            <a:fld id="{98D2C59B-3633-5143-B314-91D2A17070AF}" type="datetimeFigureOut">
              <a:rPr lang="en-US" smtClean="0"/>
              <a:t>9/20/22</a:t>
            </a:fld>
            <a:endParaRPr lang="en-US"/>
          </a:p>
        </p:txBody>
      </p:sp>
      <p:sp>
        <p:nvSpPr>
          <p:cNvPr id="5" name="Footer Placeholder 4">
            <a:extLst>
              <a:ext uri="{FF2B5EF4-FFF2-40B4-BE49-F238E27FC236}">
                <a16:creationId xmlns:a16="http://schemas.microsoft.com/office/drawing/2014/main" id="{4100A4DA-84C6-CF42-B301-9CA0B3D8CD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5CD0E-8061-3044-8D0D-3ADCB86DC6EF}"/>
              </a:ext>
            </a:extLst>
          </p:cNvPr>
          <p:cNvSpPr>
            <a:spLocks noGrp="1"/>
          </p:cNvSpPr>
          <p:nvPr>
            <p:ph type="sldNum" sz="quarter" idx="12"/>
          </p:nvPr>
        </p:nvSpPr>
        <p:spPr/>
        <p:txBody>
          <a:bodyPr/>
          <a:lstStyle/>
          <a:p>
            <a:fld id="{F07C4BC2-ED93-4441-8907-436E20469BAD}" type="slidenum">
              <a:rPr lang="en-US" smtClean="0"/>
              <a:t>‹#›</a:t>
            </a:fld>
            <a:endParaRPr lang="en-US"/>
          </a:p>
        </p:txBody>
      </p:sp>
    </p:spTree>
    <p:extLst>
      <p:ext uri="{BB962C8B-B14F-4D97-AF65-F5344CB8AC3E}">
        <p14:creationId xmlns:p14="http://schemas.microsoft.com/office/powerpoint/2010/main" val="3985201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7CFDC-EFE6-A14F-BB3D-0AA5636180B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652BA89-D6A0-7949-881E-FC8DE9D69D1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F59E6A9-34DB-F441-BD39-7F2A11505B0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ACC5C04-9CDC-E349-BF8D-54A44E149BA3}"/>
              </a:ext>
            </a:extLst>
          </p:cNvPr>
          <p:cNvSpPr>
            <a:spLocks noGrp="1"/>
          </p:cNvSpPr>
          <p:nvPr>
            <p:ph type="dt" sz="half" idx="10"/>
          </p:nvPr>
        </p:nvSpPr>
        <p:spPr/>
        <p:txBody>
          <a:bodyPr/>
          <a:lstStyle/>
          <a:p>
            <a:fld id="{98D2C59B-3633-5143-B314-91D2A17070AF}" type="datetimeFigureOut">
              <a:rPr lang="en-US" smtClean="0"/>
              <a:t>9/20/22</a:t>
            </a:fld>
            <a:endParaRPr lang="en-US"/>
          </a:p>
        </p:txBody>
      </p:sp>
      <p:sp>
        <p:nvSpPr>
          <p:cNvPr id="6" name="Footer Placeholder 5">
            <a:extLst>
              <a:ext uri="{FF2B5EF4-FFF2-40B4-BE49-F238E27FC236}">
                <a16:creationId xmlns:a16="http://schemas.microsoft.com/office/drawing/2014/main" id="{D7425E99-1528-2943-9ED8-DBFA8E3F26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25B2F-88BC-C247-AFFB-C17D5201EBF3}"/>
              </a:ext>
            </a:extLst>
          </p:cNvPr>
          <p:cNvSpPr>
            <a:spLocks noGrp="1"/>
          </p:cNvSpPr>
          <p:nvPr>
            <p:ph type="sldNum" sz="quarter" idx="12"/>
          </p:nvPr>
        </p:nvSpPr>
        <p:spPr/>
        <p:txBody>
          <a:bodyPr/>
          <a:lstStyle/>
          <a:p>
            <a:fld id="{F07C4BC2-ED93-4441-8907-436E20469BAD}" type="slidenum">
              <a:rPr lang="en-US" smtClean="0"/>
              <a:t>‹#›</a:t>
            </a:fld>
            <a:endParaRPr lang="en-US"/>
          </a:p>
        </p:txBody>
      </p:sp>
    </p:spTree>
    <p:extLst>
      <p:ext uri="{BB962C8B-B14F-4D97-AF65-F5344CB8AC3E}">
        <p14:creationId xmlns:p14="http://schemas.microsoft.com/office/powerpoint/2010/main" val="1578409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764C-BF0A-754E-81F9-CAC388E085A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D34E3CD-8A98-8841-A8EA-A432673E2E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7547CEC-A96F-1B42-958C-8470136A82B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035E6B1-BA7C-104D-BA16-E87AE80B4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FC83348-DD36-6A48-B58A-458BB00039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4D666B0-1312-D84B-8555-DF641636A3E6}"/>
              </a:ext>
            </a:extLst>
          </p:cNvPr>
          <p:cNvSpPr>
            <a:spLocks noGrp="1"/>
          </p:cNvSpPr>
          <p:nvPr>
            <p:ph type="dt" sz="half" idx="10"/>
          </p:nvPr>
        </p:nvSpPr>
        <p:spPr/>
        <p:txBody>
          <a:bodyPr/>
          <a:lstStyle/>
          <a:p>
            <a:fld id="{98D2C59B-3633-5143-B314-91D2A17070AF}" type="datetimeFigureOut">
              <a:rPr lang="en-US" smtClean="0"/>
              <a:t>9/20/22</a:t>
            </a:fld>
            <a:endParaRPr lang="en-US"/>
          </a:p>
        </p:txBody>
      </p:sp>
      <p:sp>
        <p:nvSpPr>
          <p:cNvPr id="8" name="Footer Placeholder 7">
            <a:extLst>
              <a:ext uri="{FF2B5EF4-FFF2-40B4-BE49-F238E27FC236}">
                <a16:creationId xmlns:a16="http://schemas.microsoft.com/office/drawing/2014/main" id="{0D140783-0918-9343-A00A-E6DB7F8A6B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A00E77-FED3-CA4D-8996-D5A952F79C24}"/>
              </a:ext>
            </a:extLst>
          </p:cNvPr>
          <p:cNvSpPr>
            <a:spLocks noGrp="1"/>
          </p:cNvSpPr>
          <p:nvPr>
            <p:ph type="sldNum" sz="quarter" idx="12"/>
          </p:nvPr>
        </p:nvSpPr>
        <p:spPr/>
        <p:txBody>
          <a:bodyPr/>
          <a:lstStyle/>
          <a:p>
            <a:fld id="{F07C4BC2-ED93-4441-8907-436E20469BAD}" type="slidenum">
              <a:rPr lang="en-US" smtClean="0"/>
              <a:t>‹#›</a:t>
            </a:fld>
            <a:endParaRPr lang="en-US"/>
          </a:p>
        </p:txBody>
      </p:sp>
    </p:spTree>
    <p:extLst>
      <p:ext uri="{BB962C8B-B14F-4D97-AF65-F5344CB8AC3E}">
        <p14:creationId xmlns:p14="http://schemas.microsoft.com/office/powerpoint/2010/main" val="3512445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8F906-7654-764A-94F4-3EA855257CA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16983B5-60AB-EB40-BBCF-C755B15DB35E}"/>
              </a:ext>
            </a:extLst>
          </p:cNvPr>
          <p:cNvSpPr>
            <a:spLocks noGrp="1"/>
          </p:cNvSpPr>
          <p:nvPr>
            <p:ph type="dt" sz="half" idx="10"/>
          </p:nvPr>
        </p:nvSpPr>
        <p:spPr/>
        <p:txBody>
          <a:bodyPr/>
          <a:lstStyle/>
          <a:p>
            <a:fld id="{98D2C59B-3633-5143-B314-91D2A17070AF}" type="datetimeFigureOut">
              <a:rPr lang="en-US" smtClean="0"/>
              <a:t>9/20/22</a:t>
            </a:fld>
            <a:endParaRPr lang="en-US"/>
          </a:p>
        </p:txBody>
      </p:sp>
      <p:sp>
        <p:nvSpPr>
          <p:cNvPr id="4" name="Footer Placeholder 3">
            <a:extLst>
              <a:ext uri="{FF2B5EF4-FFF2-40B4-BE49-F238E27FC236}">
                <a16:creationId xmlns:a16="http://schemas.microsoft.com/office/drawing/2014/main" id="{0A5BCA2E-7F43-7F44-A70F-BFB8CFB039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6218E4-B515-1748-B0CD-35920FE262FA}"/>
              </a:ext>
            </a:extLst>
          </p:cNvPr>
          <p:cNvSpPr>
            <a:spLocks noGrp="1"/>
          </p:cNvSpPr>
          <p:nvPr>
            <p:ph type="sldNum" sz="quarter" idx="12"/>
          </p:nvPr>
        </p:nvSpPr>
        <p:spPr/>
        <p:txBody>
          <a:bodyPr/>
          <a:lstStyle/>
          <a:p>
            <a:fld id="{F07C4BC2-ED93-4441-8907-436E20469BAD}" type="slidenum">
              <a:rPr lang="en-US" smtClean="0"/>
              <a:t>‹#›</a:t>
            </a:fld>
            <a:endParaRPr lang="en-US"/>
          </a:p>
        </p:txBody>
      </p:sp>
    </p:spTree>
    <p:extLst>
      <p:ext uri="{BB962C8B-B14F-4D97-AF65-F5344CB8AC3E}">
        <p14:creationId xmlns:p14="http://schemas.microsoft.com/office/powerpoint/2010/main" val="2234954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3BD795-D0FC-4E41-8D56-466A8219C9D2}"/>
              </a:ext>
            </a:extLst>
          </p:cNvPr>
          <p:cNvSpPr>
            <a:spLocks noGrp="1"/>
          </p:cNvSpPr>
          <p:nvPr>
            <p:ph type="dt" sz="half" idx="10"/>
          </p:nvPr>
        </p:nvSpPr>
        <p:spPr/>
        <p:txBody>
          <a:bodyPr/>
          <a:lstStyle/>
          <a:p>
            <a:fld id="{98D2C59B-3633-5143-B314-91D2A17070AF}" type="datetimeFigureOut">
              <a:rPr lang="en-US" smtClean="0"/>
              <a:t>9/20/22</a:t>
            </a:fld>
            <a:endParaRPr lang="en-US"/>
          </a:p>
        </p:txBody>
      </p:sp>
      <p:sp>
        <p:nvSpPr>
          <p:cNvPr id="3" name="Footer Placeholder 2">
            <a:extLst>
              <a:ext uri="{FF2B5EF4-FFF2-40B4-BE49-F238E27FC236}">
                <a16:creationId xmlns:a16="http://schemas.microsoft.com/office/drawing/2014/main" id="{2AC28845-9F18-494C-9149-F24C735F5A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F3BFCF-6F6C-0946-B5FF-423CEE6DC2C6}"/>
              </a:ext>
            </a:extLst>
          </p:cNvPr>
          <p:cNvSpPr>
            <a:spLocks noGrp="1"/>
          </p:cNvSpPr>
          <p:nvPr>
            <p:ph type="sldNum" sz="quarter" idx="12"/>
          </p:nvPr>
        </p:nvSpPr>
        <p:spPr/>
        <p:txBody>
          <a:bodyPr/>
          <a:lstStyle/>
          <a:p>
            <a:fld id="{F07C4BC2-ED93-4441-8907-436E20469BAD}" type="slidenum">
              <a:rPr lang="en-US" smtClean="0"/>
              <a:t>‹#›</a:t>
            </a:fld>
            <a:endParaRPr lang="en-US"/>
          </a:p>
        </p:txBody>
      </p:sp>
    </p:spTree>
    <p:extLst>
      <p:ext uri="{BB962C8B-B14F-4D97-AF65-F5344CB8AC3E}">
        <p14:creationId xmlns:p14="http://schemas.microsoft.com/office/powerpoint/2010/main" val="595372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5F508-F2EE-0944-B94D-8782C1ABD92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28B61BD-C0ED-3746-88F5-86B1EDA061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DC8705D-CF4C-B44D-9132-7B8FAE7866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7972EA0-F086-B145-ABBD-D1FB82BC8FFC}"/>
              </a:ext>
            </a:extLst>
          </p:cNvPr>
          <p:cNvSpPr>
            <a:spLocks noGrp="1"/>
          </p:cNvSpPr>
          <p:nvPr>
            <p:ph type="dt" sz="half" idx="10"/>
          </p:nvPr>
        </p:nvSpPr>
        <p:spPr/>
        <p:txBody>
          <a:bodyPr/>
          <a:lstStyle/>
          <a:p>
            <a:fld id="{98D2C59B-3633-5143-B314-91D2A17070AF}" type="datetimeFigureOut">
              <a:rPr lang="en-US" smtClean="0"/>
              <a:t>9/20/22</a:t>
            </a:fld>
            <a:endParaRPr lang="en-US"/>
          </a:p>
        </p:txBody>
      </p:sp>
      <p:sp>
        <p:nvSpPr>
          <p:cNvPr id="6" name="Footer Placeholder 5">
            <a:extLst>
              <a:ext uri="{FF2B5EF4-FFF2-40B4-BE49-F238E27FC236}">
                <a16:creationId xmlns:a16="http://schemas.microsoft.com/office/drawing/2014/main" id="{A04029FB-129B-0D45-919D-DEAFD6E69D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B86E67-1A3C-F641-9523-0F6B07D7CD99}"/>
              </a:ext>
            </a:extLst>
          </p:cNvPr>
          <p:cNvSpPr>
            <a:spLocks noGrp="1"/>
          </p:cNvSpPr>
          <p:nvPr>
            <p:ph type="sldNum" sz="quarter" idx="12"/>
          </p:nvPr>
        </p:nvSpPr>
        <p:spPr/>
        <p:txBody>
          <a:bodyPr/>
          <a:lstStyle/>
          <a:p>
            <a:fld id="{F07C4BC2-ED93-4441-8907-436E20469BAD}" type="slidenum">
              <a:rPr lang="en-US" smtClean="0"/>
              <a:t>‹#›</a:t>
            </a:fld>
            <a:endParaRPr lang="en-US"/>
          </a:p>
        </p:txBody>
      </p:sp>
    </p:spTree>
    <p:extLst>
      <p:ext uri="{BB962C8B-B14F-4D97-AF65-F5344CB8AC3E}">
        <p14:creationId xmlns:p14="http://schemas.microsoft.com/office/powerpoint/2010/main" val="2252234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8E32F-0C01-964C-A214-138B36FFB26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DB9436C-EA8D-EC45-BEA6-A0E8C67C82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EC2C62-33BD-8F4E-8290-6184A0D746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23FEC5B-462E-F246-A853-F133E308599B}"/>
              </a:ext>
            </a:extLst>
          </p:cNvPr>
          <p:cNvSpPr>
            <a:spLocks noGrp="1"/>
          </p:cNvSpPr>
          <p:nvPr>
            <p:ph type="dt" sz="half" idx="10"/>
          </p:nvPr>
        </p:nvSpPr>
        <p:spPr/>
        <p:txBody>
          <a:bodyPr/>
          <a:lstStyle/>
          <a:p>
            <a:fld id="{98D2C59B-3633-5143-B314-91D2A17070AF}" type="datetimeFigureOut">
              <a:rPr lang="en-US" smtClean="0"/>
              <a:t>9/20/22</a:t>
            </a:fld>
            <a:endParaRPr lang="en-US"/>
          </a:p>
        </p:txBody>
      </p:sp>
      <p:sp>
        <p:nvSpPr>
          <p:cNvPr id="6" name="Footer Placeholder 5">
            <a:extLst>
              <a:ext uri="{FF2B5EF4-FFF2-40B4-BE49-F238E27FC236}">
                <a16:creationId xmlns:a16="http://schemas.microsoft.com/office/drawing/2014/main" id="{FA9AA69B-51B2-A841-A58C-259B851D81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B499E2-465D-0E4C-ADBE-3BB601703658}"/>
              </a:ext>
            </a:extLst>
          </p:cNvPr>
          <p:cNvSpPr>
            <a:spLocks noGrp="1"/>
          </p:cNvSpPr>
          <p:nvPr>
            <p:ph type="sldNum" sz="quarter" idx="12"/>
          </p:nvPr>
        </p:nvSpPr>
        <p:spPr/>
        <p:txBody>
          <a:bodyPr/>
          <a:lstStyle/>
          <a:p>
            <a:fld id="{F07C4BC2-ED93-4441-8907-436E20469BAD}" type="slidenum">
              <a:rPr lang="en-US" smtClean="0"/>
              <a:t>‹#›</a:t>
            </a:fld>
            <a:endParaRPr lang="en-US"/>
          </a:p>
        </p:txBody>
      </p:sp>
    </p:spTree>
    <p:extLst>
      <p:ext uri="{BB962C8B-B14F-4D97-AF65-F5344CB8AC3E}">
        <p14:creationId xmlns:p14="http://schemas.microsoft.com/office/powerpoint/2010/main" val="182821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B37390-FFE5-5C46-A366-F540920994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AFF52DB-EEE8-B242-88CC-6C4BC52F97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02DE3CB-D11C-C641-811E-D083718E80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D2C59B-3633-5143-B314-91D2A17070AF}" type="datetimeFigureOut">
              <a:rPr lang="en-US" smtClean="0"/>
              <a:t>9/20/22</a:t>
            </a:fld>
            <a:endParaRPr lang="en-US"/>
          </a:p>
        </p:txBody>
      </p:sp>
      <p:sp>
        <p:nvSpPr>
          <p:cNvPr id="5" name="Footer Placeholder 4">
            <a:extLst>
              <a:ext uri="{FF2B5EF4-FFF2-40B4-BE49-F238E27FC236}">
                <a16:creationId xmlns:a16="http://schemas.microsoft.com/office/drawing/2014/main" id="{6DBD1152-5786-CC4D-97AE-C2B811AFA2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CBBEDD-5EDA-8C45-A316-5A7510A4BC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7C4BC2-ED93-4441-8907-436E20469BAD}" type="slidenum">
              <a:rPr lang="en-US" smtClean="0"/>
              <a:t>‹#›</a:t>
            </a:fld>
            <a:endParaRPr lang="en-US"/>
          </a:p>
        </p:txBody>
      </p:sp>
    </p:spTree>
    <p:extLst>
      <p:ext uri="{BB962C8B-B14F-4D97-AF65-F5344CB8AC3E}">
        <p14:creationId xmlns:p14="http://schemas.microsoft.com/office/powerpoint/2010/main" val="2842964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0.png"/><Relationship Id="rId4" Type="http://schemas.openxmlformats.org/officeDocument/2006/relationships/customXml" Target="../ink/ink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6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228601"/>
            <a:ext cx="8991601" cy="1041381"/>
          </a:xfrm>
        </p:spPr>
        <p:txBody>
          <a:bodyPr/>
          <a:lstStyle/>
          <a:p>
            <a:pPr>
              <a:buNone/>
            </a:pPr>
            <a:r>
              <a:rPr lang="en-US" dirty="0">
                <a:solidFill>
                  <a:schemeClr val="tx1"/>
                </a:solidFill>
              </a:rPr>
              <a:t> </a:t>
            </a:r>
          </a:p>
        </p:txBody>
      </p:sp>
      <p:sp>
        <p:nvSpPr>
          <p:cNvPr id="4" name="Subtitle 2"/>
          <p:cNvSpPr txBox="1">
            <a:spLocks/>
          </p:cNvSpPr>
          <p:nvPr/>
        </p:nvSpPr>
        <p:spPr>
          <a:xfrm>
            <a:off x="1523998" y="2851258"/>
            <a:ext cx="9448802" cy="1187343"/>
          </a:xfrm>
          <a:prstGeom prst="rect">
            <a:avLst/>
          </a:prstGeom>
        </p:spPr>
        <p:txBody>
          <a:bodyPr vert="horz" lIns="91440" tIns="0" rIns="91440" bIns="0" rtlCol="0">
            <a:normAutofit/>
          </a:bodyPr>
          <a:lstStyle/>
          <a:p>
            <a:pPr algn="ctr">
              <a:spcBef>
                <a:spcPts val="2000"/>
              </a:spcBef>
              <a:buClr>
                <a:schemeClr val="accent1"/>
              </a:buClr>
              <a:buSzPct val="90000"/>
              <a:defRPr/>
            </a:pPr>
            <a:endParaRPr lang="en-US" sz="3200" dirty="0">
              <a:solidFill>
                <a:schemeClr val="bg1"/>
              </a:solidFill>
              <a:latin typeface="+mj-lt"/>
            </a:endParaRPr>
          </a:p>
          <a:p>
            <a:pPr algn="ctr">
              <a:spcBef>
                <a:spcPts val="2000"/>
              </a:spcBef>
              <a:buClr>
                <a:schemeClr val="accent1"/>
              </a:buClr>
              <a:buSzPct val="90000"/>
              <a:defRPr/>
            </a:pPr>
            <a:endParaRPr lang="en-US" dirty="0">
              <a:solidFill>
                <a:schemeClr val="bg1"/>
              </a:solidFill>
              <a:latin typeface="+mj-lt"/>
            </a:endParaRPr>
          </a:p>
        </p:txBody>
      </p:sp>
      <p:sp>
        <p:nvSpPr>
          <p:cNvPr id="7" name="Title 1"/>
          <p:cNvSpPr txBox="1">
            <a:spLocks/>
          </p:cNvSpPr>
          <p:nvPr/>
        </p:nvSpPr>
        <p:spPr>
          <a:xfrm>
            <a:off x="2807566" y="14289"/>
            <a:ext cx="8001000" cy="1053644"/>
          </a:xfrm>
          <a:prstGeom prst="rect">
            <a:avLst/>
          </a:prstGeom>
          <a:effectLst/>
        </p:spPr>
        <p:txBody>
          <a:bodyPr vert="horz" lIns="91440" tIns="45720" rIns="91440" bIns="45720" rtlCol="0" anchor="t" anchorCtr="0">
            <a:noAutofit/>
          </a:bodyPr>
          <a:lstStyle/>
          <a:p>
            <a:pPr marL="182880" algn="ctr">
              <a:spcBef>
                <a:spcPct val="0"/>
              </a:spcBef>
              <a:buClr>
                <a:schemeClr val="accent6">
                  <a:lumMod val="75000"/>
                </a:schemeClr>
              </a:buClr>
              <a:buSzPct val="128000"/>
              <a:defRPr/>
            </a:pPr>
            <a:endParaRPr lang="en-US" sz="2400" b="1" dirty="0">
              <a:effectLst>
                <a:reflection blurRad="6350" stA="55000" endA="300" endPos="45500" dir="5400000" sy="-100000" algn="bl" rotWithShape="0"/>
              </a:effectLst>
              <a:latin typeface="+mj-lt"/>
              <a:ea typeface="+mj-ea"/>
              <a:cs typeface="+mj-cs"/>
            </a:endParaRPr>
          </a:p>
        </p:txBody>
      </p:sp>
      <p:sp>
        <p:nvSpPr>
          <p:cNvPr id="9" name="Rectangle 8"/>
          <p:cNvSpPr/>
          <p:nvPr/>
        </p:nvSpPr>
        <p:spPr>
          <a:xfrm>
            <a:off x="5257800" y="5715000"/>
            <a:ext cx="5410200" cy="707886"/>
          </a:xfrm>
          <a:prstGeom prst="rect">
            <a:avLst/>
          </a:prstGeom>
        </p:spPr>
        <p:txBody>
          <a:bodyPr wrap="square">
            <a:spAutoFit/>
          </a:bodyPr>
          <a:lstStyle/>
          <a:p>
            <a:r>
              <a:rPr lang="en-US" sz="2000" b="1" dirty="0"/>
              <a:t>         TARIQ KHAN </a:t>
            </a:r>
          </a:p>
          <a:p>
            <a:r>
              <a:rPr lang="en-US" sz="2000" b="1" dirty="0"/>
              <a:t>PESHAWAR , PAKISTAN</a:t>
            </a:r>
          </a:p>
        </p:txBody>
      </p:sp>
      <p:pic>
        <p:nvPicPr>
          <p:cNvPr id="10" name="image3.jpeg" descr="G:\Users\faiqafilza\NWGH\For Burma\building\DSC_6017.jpg"/>
          <p:cNvPicPr/>
          <p:nvPr/>
        </p:nvPicPr>
        <p:blipFill>
          <a:blip r:embed="rId3"/>
          <a:stretch>
            <a:fillRect/>
          </a:stretch>
        </p:blipFill>
        <p:spPr>
          <a:xfrm>
            <a:off x="2858366" y="1206490"/>
            <a:ext cx="7543800" cy="4445019"/>
          </a:xfrm>
          <a:prstGeom prst="rect">
            <a:avLst/>
          </a:prstGeom>
          <a:ln w="12700">
            <a:miter lim="400000"/>
          </a:ln>
          <a:effectLst>
            <a:outerShdw blurRad="292100" dist="139700" dir="2700000" rotWithShape="0">
              <a:srgbClr val="333333">
                <a:alpha val="64999"/>
              </a:srgbClr>
            </a:outerShdw>
          </a:effectLst>
        </p:spPr>
      </p:pic>
      <p:sp>
        <p:nvSpPr>
          <p:cNvPr id="11" name="Title 1"/>
          <p:cNvSpPr txBox="1">
            <a:spLocks/>
          </p:cNvSpPr>
          <p:nvPr/>
        </p:nvSpPr>
        <p:spPr>
          <a:xfrm>
            <a:off x="1551114" y="14289"/>
            <a:ext cx="8964487" cy="1473926"/>
          </a:xfrm>
          <a:prstGeom prst="rect">
            <a:avLst/>
          </a:prstGeom>
        </p:spPr>
        <p:txBody>
          <a:bodyPr bIns="91440" anchor="b" anchorCtr="0">
            <a:normAutofit fontScale="52500" lnSpcReduction="20000"/>
          </a:bodyPr>
          <a:lstStyle/>
          <a:p>
            <a:pPr algn="ctr">
              <a:spcBef>
                <a:spcPct val="0"/>
              </a:spcBef>
              <a:defRPr/>
            </a:pPr>
            <a:r>
              <a:rPr lang="en-US" sz="4000" dirty="0">
                <a:solidFill>
                  <a:schemeClr val="tx2"/>
                </a:solidFill>
                <a:latin typeface="Arial Black"/>
                <a:ea typeface="+mj-ea"/>
                <a:cs typeface="+mj-cs"/>
              </a:rPr>
              <a:t>          NEUROTRAUMA CARE</a:t>
            </a:r>
          </a:p>
          <a:p>
            <a:pPr algn="ctr">
              <a:spcBef>
                <a:spcPct val="0"/>
              </a:spcBef>
              <a:defRPr/>
            </a:pPr>
            <a:r>
              <a:rPr lang="en-US" sz="4000" dirty="0">
                <a:solidFill>
                  <a:schemeClr val="tx2"/>
                </a:solidFill>
                <a:latin typeface="Arial Black"/>
                <a:ea typeface="+mj-ea"/>
                <a:cs typeface="+mj-cs"/>
              </a:rPr>
              <a:t>       In </a:t>
            </a:r>
          </a:p>
          <a:p>
            <a:pPr algn="ctr">
              <a:spcBef>
                <a:spcPct val="0"/>
              </a:spcBef>
              <a:defRPr/>
            </a:pPr>
            <a:r>
              <a:rPr lang="en-US" sz="4000" dirty="0">
                <a:solidFill>
                  <a:schemeClr val="tx2"/>
                </a:solidFill>
                <a:latin typeface="Arial Black"/>
                <a:ea typeface="+mj-ea"/>
                <a:cs typeface="+mj-cs"/>
              </a:rPr>
              <a:t>          LOW RESOURSCE SETTINGS </a:t>
            </a:r>
          </a:p>
          <a:p>
            <a:pPr algn="ctr">
              <a:spcBef>
                <a:spcPct val="0"/>
              </a:spcBef>
              <a:defRPr/>
            </a:pPr>
            <a:r>
              <a:rPr lang="en-US" sz="4000" dirty="0">
                <a:solidFill>
                  <a:schemeClr val="tx2"/>
                </a:solidFill>
                <a:latin typeface="+mj-lt"/>
                <a:ea typeface="+mj-ea"/>
                <a:cs typeface="+mj-cs"/>
              </a:rPr>
              <a:t> </a:t>
            </a:r>
            <a:br>
              <a:rPr lang="en-US" sz="4000" dirty="0">
                <a:solidFill>
                  <a:schemeClr val="tx2"/>
                </a:solidFill>
                <a:latin typeface="+mj-lt"/>
                <a:ea typeface="+mj-ea"/>
                <a:cs typeface="+mj-cs"/>
              </a:rPr>
            </a:br>
            <a:endParaRPr lang="en-US" sz="4000" dirty="0">
              <a:solidFill>
                <a:schemeClr val="tx2"/>
              </a:solidFill>
              <a:latin typeface="+mj-lt"/>
              <a:ea typeface="+mj-ea"/>
              <a:cs typeface="+mj-cs"/>
            </a:endParaRPr>
          </a:p>
        </p:txBody>
      </p:sp>
    </p:spTree>
    <p:extLst>
      <p:ext uri="{BB962C8B-B14F-4D97-AF65-F5344CB8AC3E}">
        <p14:creationId xmlns:p14="http://schemas.microsoft.com/office/powerpoint/2010/main" val="3223394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ontent Placeholder 21"/>
          <p:cNvGraphicFramePr>
            <a:graphicFrameLocks noGrp="1"/>
          </p:cNvGraphicFramePr>
          <p:nvPr>
            <p:ph idx="1"/>
          </p:nvPr>
        </p:nvGraphicFramePr>
        <p:xfrm>
          <a:off x="1663241" y="1958875"/>
          <a:ext cx="4641764" cy="47423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Chart 24"/>
          <p:cNvGraphicFramePr/>
          <p:nvPr/>
        </p:nvGraphicFramePr>
        <p:xfrm>
          <a:off x="6305005" y="1958875"/>
          <a:ext cx="4155496" cy="4638875"/>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p:cNvSpPr txBox="1"/>
          <p:nvPr/>
        </p:nvSpPr>
        <p:spPr>
          <a:xfrm>
            <a:off x="1857104" y="809899"/>
            <a:ext cx="6054635" cy="1200329"/>
          </a:xfrm>
          <a:prstGeom prst="rect">
            <a:avLst/>
          </a:prstGeom>
          <a:noFill/>
        </p:spPr>
        <p:txBody>
          <a:bodyPr wrap="square" rtlCol="0">
            <a:spAutoFit/>
          </a:bodyPr>
          <a:lstStyle/>
          <a:p>
            <a:r>
              <a:rPr lang="en-GB" sz="3600" dirty="0"/>
              <a:t>Helmet &amp; Seat-Belt Use AANS                Survey  </a:t>
            </a:r>
          </a:p>
        </p:txBody>
      </p:sp>
    </p:spTree>
    <p:extLst>
      <p:ext uri="{BB962C8B-B14F-4D97-AF65-F5344CB8AC3E}">
        <p14:creationId xmlns:p14="http://schemas.microsoft.com/office/powerpoint/2010/main" val="1437688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HELMET PROTECTS ALL</a:t>
            </a:r>
          </a:p>
        </p:txBody>
      </p:sp>
      <p:pic>
        <p:nvPicPr>
          <p:cNvPr id="4" name="Content Placeholder 3" descr="Screen Shot 2019-06-16 at 12.33.30.png"/>
          <p:cNvPicPr>
            <a:picLocks noGrp="1" noChangeAspect="1"/>
          </p:cNvPicPr>
          <p:nvPr>
            <p:ph idx="1"/>
          </p:nvPr>
        </p:nvPicPr>
        <p:blipFill>
          <a:blip r:embed="rId2"/>
          <a:stretch>
            <a:fillRect/>
          </a:stretch>
        </p:blipFill>
        <p:spPr>
          <a:xfrm>
            <a:off x="3002661" y="1825625"/>
            <a:ext cx="6186678" cy="4351338"/>
          </a:xfrm>
        </p:spPr>
      </p:pic>
    </p:spTree>
    <p:extLst>
      <p:ext uri="{BB962C8B-B14F-4D97-AF65-F5344CB8AC3E}">
        <p14:creationId xmlns:p14="http://schemas.microsoft.com/office/powerpoint/2010/main" val="3998296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8191500" cy="609600"/>
          </a:xfrm>
        </p:spPr>
        <p:txBody>
          <a:bodyPr>
            <a:noAutofit/>
          </a:bodyPr>
          <a:lstStyle/>
          <a:p>
            <a:pPr algn="ctr"/>
            <a:r>
              <a:rPr lang="en-US" sz="3200" dirty="0"/>
              <a:t>PREVENTION IS BETTER THAN CURE</a:t>
            </a:r>
          </a:p>
        </p:txBody>
      </p:sp>
      <p:pic>
        <p:nvPicPr>
          <p:cNvPr id="4" name="image12.jpeg"/>
          <p:cNvPicPr/>
          <p:nvPr/>
        </p:nvPicPr>
        <p:blipFill>
          <a:blip r:embed="rId3"/>
          <a:stretch>
            <a:fillRect/>
          </a:stretch>
        </p:blipFill>
        <p:spPr>
          <a:xfrm>
            <a:off x="3200401" y="914400"/>
            <a:ext cx="5415879" cy="5943600"/>
          </a:xfrm>
          <a:prstGeom prst="rect">
            <a:avLst/>
          </a:prstGeom>
          <a:ln w="9525" cap="flat">
            <a:solidFill>
              <a:srgbClr val="FF9900"/>
            </a:solidFill>
            <a:prstDash val="solid"/>
            <a:miter lim="800000"/>
          </a:ln>
          <a:effectLst/>
        </p:spPr>
      </p:pic>
    </p:spTree>
    <p:extLst>
      <p:ext uri="{BB962C8B-B14F-4D97-AF65-F5344CB8AC3E}">
        <p14:creationId xmlns:p14="http://schemas.microsoft.com/office/powerpoint/2010/main" val="168939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Shape 526"/>
          <p:cNvSpPr>
            <a:spLocks noGrp="1"/>
          </p:cNvSpPr>
          <p:nvPr>
            <p:ph type="title"/>
          </p:nvPr>
        </p:nvSpPr>
        <p:spPr>
          <a:xfrm>
            <a:off x="2322908" y="0"/>
            <a:ext cx="7543804" cy="1524000"/>
          </a:xfrm>
          <a:prstGeom prst="rect">
            <a:avLst/>
          </a:prstGeom>
        </p:spPr>
        <p:txBody>
          <a:bodyPr/>
          <a:lstStyle/>
          <a:p>
            <a:pPr lvl="0"/>
            <a:endParaRPr dirty="0"/>
          </a:p>
        </p:txBody>
      </p:sp>
      <p:pic>
        <p:nvPicPr>
          <p:cNvPr id="527" name="image19.jpg" descr="DSC_0100.jpg"/>
          <p:cNvPicPr/>
          <p:nvPr/>
        </p:nvPicPr>
        <p:blipFill>
          <a:blip r:embed="rId3"/>
          <a:srcRect t="11693" b="19608"/>
          <a:stretch>
            <a:fillRect/>
          </a:stretch>
        </p:blipFill>
        <p:spPr>
          <a:xfrm>
            <a:off x="1676400" y="76201"/>
            <a:ext cx="5943600" cy="3886201"/>
          </a:xfrm>
          <a:prstGeom prst="rect">
            <a:avLst/>
          </a:prstGeom>
          <a:ln w="190500" cap="sq">
            <a:solidFill>
              <a:srgbClr val="C8C6BD"/>
            </a:solidFill>
            <a:miter/>
          </a:ln>
          <a:effectLst>
            <a:outerShdw blurRad="254000" rotWithShape="0">
              <a:srgbClr val="000000">
                <a:alpha val="43000"/>
              </a:srgbClr>
            </a:outerShdw>
          </a:effectLst>
        </p:spPr>
      </p:pic>
      <p:pic>
        <p:nvPicPr>
          <p:cNvPr id="528" name="image20.jpg" descr="DSC_0318.jpg"/>
          <p:cNvPicPr/>
          <p:nvPr/>
        </p:nvPicPr>
        <p:blipFill>
          <a:blip r:embed="rId4"/>
          <a:stretch>
            <a:fillRect/>
          </a:stretch>
        </p:blipFill>
        <p:spPr>
          <a:xfrm>
            <a:off x="5410200" y="2667001"/>
            <a:ext cx="5257800" cy="4191001"/>
          </a:xfrm>
          <a:prstGeom prst="rect">
            <a:avLst/>
          </a:prstGeom>
          <a:ln w="190500" cap="sq">
            <a:solidFill>
              <a:srgbClr val="C8C6BD"/>
            </a:solidFill>
            <a:miter/>
          </a:ln>
          <a:effectLst>
            <a:outerShdw blurRad="254000" rotWithShape="0">
              <a:srgbClr val="000000">
                <a:alpha val="43000"/>
              </a:srgbClr>
            </a:outerShdw>
          </a:effectLst>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1667" t="42502" r="60000" b="35557"/>
          <a:stretch/>
        </p:blipFill>
        <p:spPr bwMode="auto">
          <a:xfrm>
            <a:off x="9677401" y="0"/>
            <a:ext cx="1024929" cy="105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750195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6BF6C7A-D5E6-485E-9B32-03D194320C77}"/>
              </a:ext>
            </a:extLst>
          </p:cNvPr>
          <p:cNvSpPr>
            <a:spLocks noChangeArrowheads="1"/>
          </p:cNvSpPr>
          <p:nvPr/>
        </p:nvSpPr>
        <p:spPr bwMode="auto">
          <a:xfrm>
            <a:off x="3038475" y="1498599"/>
            <a:ext cx="5759162" cy="228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800">
              <a:solidFill>
                <a:schemeClr val="tx1"/>
              </a:solidFill>
              <a:latin typeface="Times New Roman" panose="02020603050405020304" pitchFamily="18" charset="0"/>
            </a:endParaRPr>
          </a:p>
        </p:txBody>
      </p:sp>
      <p:pic>
        <p:nvPicPr>
          <p:cNvPr id="3075" name="Picture 3" descr="ThinkFirst">
            <a:extLst>
              <a:ext uri="{FF2B5EF4-FFF2-40B4-BE49-F238E27FC236}">
                <a16:creationId xmlns:a16="http://schemas.microsoft.com/office/drawing/2014/main" id="{66468F74-4387-4356-B6AB-E8A6DB2CF1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75" y="1648693"/>
            <a:ext cx="5971094" cy="160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a:extLst>
              <a:ext uri="{FF2B5EF4-FFF2-40B4-BE49-F238E27FC236}">
                <a16:creationId xmlns:a16="http://schemas.microsoft.com/office/drawing/2014/main" id="{7F280C4F-00E0-4F88-B097-46C609A805A6}"/>
              </a:ext>
            </a:extLst>
          </p:cNvPr>
          <p:cNvSpPr txBox="1">
            <a:spLocks noChangeArrowheads="1"/>
          </p:cNvSpPr>
          <p:nvPr/>
        </p:nvSpPr>
        <p:spPr bwMode="auto">
          <a:xfrm>
            <a:off x="3181352" y="3229936"/>
            <a:ext cx="601114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r>
              <a:rPr lang="en-US" altLang="en-US" b="1" dirty="0">
                <a:solidFill>
                  <a:schemeClr val="tx1"/>
                </a:solidFill>
                <a:latin typeface="Times New Roman" panose="02020603050405020304" pitchFamily="18" charset="0"/>
                <a:cs typeface="Times New Roman" panose="02020603050405020304" pitchFamily="18" charset="0"/>
              </a:rPr>
              <a:t>International Injury Prevention Foundation</a:t>
            </a:r>
          </a:p>
        </p:txBody>
      </p:sp>
      <p:sp>
        <p:nvSpPr>
          <p:cNvPr id="3077" name="Text Box 5">
            <a:extLst>
              <a:ext uri="{FF2B5EF4-FFF2-40B4-BE49-F238E27FC236}">
                <a16:creationId xmlns:a16="http://schemas.microsoft.com/office/drawing/2014/main" id="{561386D1-EBB0-4883-970D-03C1CA125CF9}"/>
              </a:ext>
            </a:extLst>
          </p:cNvPr>
          <p:cNvSpPr txBox="1">
            <a:spLocks noChangeArrowheads="1"/>
          </p:cNvSpPr>
          <p:nvPr/>
        </p:nvSpPr>
        <p:spPr bwMode="auto">
          <a:xfrm>
            <a:off x="3181350" y="4400552"/>
            <a:ext cx="1846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2000">
              <a:latin typeface="Tahoma" panose="020B0604030504040204" pitchFamily="34" charset="0"/>
            </a:endParaRPr>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667" t="42502" r="60000" b="35557"/>
          <a:stretch/>
        </p:blipFill>
        <p:spPr bwMode="auto">
          <a:xfrm>
            <a:off x="9319043" y="0"/>
            <a:ext cx="1383287" cy="105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57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dirty="0"/>
            </a:br>
            <a:endParaRPr lang="en-US" dirty="0"/>
          </a:p>
        </p:txBody>
      </p:sp>
      <p:pic>
        <p:nvPicPr>
          <p:cNvPr id="5" name="Picture 4" descr="WhatsApp Image 2019-07-09 at 10.39.49 AM.jpeg"/>
          <p:cNvPicPr>
            <a:picLocks noChangeAspect="1"/>
          </p:cNvPicPr>
          <p:nvPr/>
        </p:nvPicPr>
        <p:blipFill>
          <a:blip r:embed="rId3"/>
          <a:stretch>
            <a:fillRect/>
          </a:stretch>
        </p:blipFill>
        <p:spPr>
          <a:xfrm>
            <a:off x="1524000" y="1143000"/>
            <a:ext cx="9144000" cy="5715000"/>
          </a:xfrm>
          <a:prstGeom prst="rect">
            <a:avLst/>
          </a:prstGeom>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667" t="42502" r="60000" b="35557"/>
          <a:stretch/>
        </p:blipFill>
        <p:spPr bwMode="auto">
          <a:xfrm>
            <a:off x="9677401" y="0"/>
            <a:ext cx="1024929" cy="105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2555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751012" y="-39688"/>
            <a:ext cx="8840788" cy="927101"/>
          </a:xfrm>
        </p:spPr>
        <p:txBody>
          <a:bodyPr>
            <a:normAutofit/>
          </a:bodyPr>
          <a:lstStyle/>
          <a:p>
            <a:pPr algn="just">
              <a:buNone/>
            </a:pPr>
            <a:r>
              <a:rPr lang="en-US" sz="2800" b="1" dirty="0"/>
              <a:t>Who provided emergency treatment at the scene of the injury? </a:t>
            </a:r>
          </a:p>
        </p:txBody>
      </p:sp>
      <p:pic>
        <p:nvPicPr>
          <p:cNvPr id="21509" name="Picture 3" descr="chart7007216090.png"/>
          <p:cNvPicPr>
            <a:picLocks noGrp="1" noChangeAspect="1"/>
          </p:cNvPicPr>
          <p:nvPr>
            <p:ph idx="1"/>
          </p:nvPr>
        </p:nvPicPr>
        <p:blipFill>
          <a:blip r:embed="rId3"/>
          <a:srcRect/>
          <a:stretch>
            <a:fillRect/>
          </a:stretch>
        </p:blipFill>
        <p:spPr>
          <a:xfrm>
            <a:off x="2063750" y="4835526"/>
            <a:ext cx="4103688" cy="1782763"/>
          </a:xfrm>
          <a:noFill/>
        </p:spPr>
      </p:pic>
      <p:pic>
        <p:nvPicPr>
          <p:cNvPr id="21507" name="Picture 3" descr="chart7007216090.png"/>
          <p:cNvPicPr>
            <a:picLocks noChangeAspect="1"/>
          </p:cNvPicPr>
          <p:nvPr/>
        </p:nvPicPr>
        <p:blipFill>
          <a:blip r:embed="rId4"/>
          <a:srcRect/>
          <a:stretch>
            <a:fillRect/>
          </a:stretch>
        </p:blipFill>
        <p:spPr bwMode="auto">
          <a:xfrm>
            <a:off x="1884363" y="887413"/>
            <a:ext cx="4203700" cy="1782762"/>
          </a:xfrm>
          <a:prstGeom prst="rect">
            <a:avLst/>
          </a:prstGeom>
          <a:noFill/>
          <a:ln w="9525">
            <a:noFill/>
            <a:miter lim="800000"/>
            <a:headEnd/>
            <a:tailEnd/>
          </a:ln>
        </p:spPr>
      </p:pic>
      <p:sp>
        <p:nvSpPr>
          <p:cNvPr id="21508" name="TextBox 4"/>
          <p:cNvSpPr txBox="1">
            <a:spLocks noChangeArrowheads="1"/>
          </p:cNvSpPr>
          <p:nvPr/>
        </p:nvSpPr>
        <p:spPr bwMode="auto">
          <a:xfrm>
            <a:off x="1922463" y="2441575"/>
            <a:ext cx="4386262" cy="368300"/>
          </a:xfrm>
          <a:prstGeom prst="rect">
            <a:avLst/>
          </a:prstGeom>
          <a:noFill/>
          <a:ln w="9525">
            <a:noFill/>
            <a:miter lim="800000"/>
            <a:headEnd/>
            <a:tailEnd/>
          </a:ln>
        </p:spPr>
        <p:txBody>
          <a:bodyPr>
            <a:prstTxWarp prst="textNoShape">
              <a:avLst/>
            </a:prstTxWarp>
            <a:spAutoFit/>
          </a:bodyPr>
          <a:lstStyle/>
          <a:p>
            <a:pPr algn="ctr"/>
            <a:r>
              <a:rPr lang="en-AU"/>
              <a:t>Denpasar</a:t>
            </a:r>
          </a:p>
        </p:txBody>
      </p:sp>
      <p:sp>
        <p:nvSpPr>
          <p:cNvPr id="21510" name="TextBox 4"/>
          <p:cNvSpPr txBox="1">
            <a:spLocks noChangeArrowheads="1"/>
          </p:cNvSpPr>
          <p:nvPr/>
        </p:nvSpPr>
        <p:spPr bwMode="auto">
          <a:xfrm>
            <a:off x="1524000" y="6442075"/>
            <a:ext cx="5202238" cy="369888"/>
          </a:xfrm>
          <a:prstGeom prst="rect">
            <a:avLst/>
          </a:prstGeom>
          <a:noFill/>
          <a:ln w="9525">
            <a:noFill/>
            <a:miter lim="800000"/>
            <a:headEnd/>
            <a:tailEnd/>
          </a:ln>
        </p:spPr>
        <p:txBody>
          <a:bodyPr>
            <a:prstTxWarp prst="textNoShape">
              <a:avLst/>
            </a:prstTxWarp>
            <a:spAutoFit/>
          </a:bodyPr>
          <a:lstStyle/>
          <a:p>
            <a:pPr algn="ctr"/>
            <a:r>
              <a:rPr lang="en-AU"/>
              <a:t>Medan</a:t>
            </a:r>
          </a:p>
        </p:txBody>
      </p:sp>
      <p:pic>
        <p:nvPicPr>
          <p:cNvPr id="21511" name="Picture 3" descr="chart7007216090.png"/>
          <p:cNvPicPr>
            <a:picLocks noChangeAspect="1"/>
          </p:cNvPicPr>
          <p:nvPr/>
        </p:nvPicPr>
        <p:blipFill>
          <a:blip r:embed="rId5"/>
          <a:srcRect/>
          <a:stretch>
            <a:fillRect/>
          </a:stretch>
        </p:blipFill>
        <p:spPr bwMode="auto">
          <a:xfrm>
            <a:off x="1955801" y="2779713"/>
            <a:ext cx="4132263" cy="1693862"/>
          </a:xfrm>
          <a:prstGeom prst="rect">
            <a:avLst/>
          </a:prstGeom>
          <a:noFill/>
          <a:ln w="9525">
            <a:noFill/>
            <a:miter lim="800000"/>
            <a:headEnd/>
            <a:tailEnd/>
          </a:ln>
        </p:spPr>
      </p:pic>
      <p:sp>
        <p:nvSpPr>
          <p:cNvPr id="21512" name="TextBox 4"/>
          <p:cNvSpPr txBox="1">
            <a:spLocks noChangeArrowheads="1"/>
          </p:cNvSpPr>
          <p:nvPr/>
        </p:nvSpPr>
        <p:spPr bwMode="auto">
          <a:xfrm>
            <a:off x="1433513" y="4311650"/>
            <a:ext cx="5365751" cy="369888"/>
          </a:xfrm>
          <a:prstGeom prst="rect">
            <a:avLst/>
          </a:prstGeom>
          <a:noFill/>
          <a:ln w="9525">
            <a:noFill/>
            <a:miter lim="800000"/>
            <a:headEnd/>
            <a:tailEnd/>
          </a:ln>
        </p:spPr>
        <p:txBody>
          <a:bodyPr>
            <a:prstTxWarp prst="textNoShape">
              <a:avLst/>
            </a:prstTxWarp>
            <a:spAutoFit/>
          </a:bodyPr>
          <a:lstStyle/>
          <a:p>
            <a:pPr algn="ctr"/>
            <a:r>
              <a:rPr lang="en-AU"/>
              <a:t>Surabaya</a:t>
            </a:r>
          </a:p>
        </p:txBody>
      </p:sp>
      <p:pic>
        <p:nvPicPr>
          <p:cNvPr id="21513" name="Picture 3" descr="chart7007216090.png"/>
          <p:cNvPicPr>
            <a:picLocks noChangeAspect="1"/>
          </p:cNvPicPr>
          <p:nvPr/>
        </p:nvPicPr>
        <p:blipFill>
          <a:blip r:embed="rId6"/>
          <a:srcRect/>
          <a:stretch>
            <a:fillRect/>
          </a:stretch>
        </p:blipFill>
        <p:spPr bwMode="auto">
          <a:xfrm>
            <a:off x="6338888" y="887413"/>
            <a:ext cx="4279900" cy="1731962"/>
          </a:xfrm>
          <a:prstGeom prst="rect">
            <a:avLst/>
          </a:prstGeom>
          <a:noFill/>
          <a:ln w="9525">
            <a:noFill/>
            <a:miter lim="800000"/>
            <a:headEnd/>
            <a:tailEnd/>
          </a:ln>
        </p:spPr>
      </p:pic>
      <p:sp>
        <p:nvSpPr>
          <p:cNvPr id="21514" name="TextBox 4"/>
          <p:cNvSpPr txBox="1">
            <a:spLocks noChangeArrowheads="1"/>
          </p:cNvSpPr>
          <p:nvPr/>
        </p:nvSpPr>
        <p:spPr bwMode="auto">
          <a:xfrm>
            <a:off x="6624638" y="2441575"/>
            <a:ext cx="4876800" cy="368300"/>
          </a:xfrm>
          <a:prstGeom prst="rect">
            <a:avLst/>
          </a:prstGeom>
          <a:noFill/>
          <a:ln w="9525">
            <a:noFill/>
            <a:miter lim="800000"/>
            <a:headEnd/>
            <a:tailEnd/>
          </a:ln>
        </p:spPr>
        <p:txBody>
          <a:bodyPr>
            <a:prstTxWarp prst="textNoShape">
              <a:avLst/>
            </a:prstTxWarp>
            <a:spAutoFit/>
          </a:bodyPr>
          <a:lstStyle/>
          <a:p>
            <a:pPr algn="ctr"/>
            <a:r>
              <a:rPr lang="en-AU"/>
              <a:t>Bandung</a:t>
            </a:r>
          </a:p>
        </p:txBody>
      </p:sp>
      <p:pic>
        <p:nvPicPr>
          <p:cNvPr id="21515" name="Picture 3" descr="chart7007216090.png"/>
          <p:cNvPicPr>
            <a:picLocks noChangeAspect="1"/>
          </p:cNvPicPr>
          <p:nvPr/>
        </p:nvPicPr>
        <p:blipFill>
          <a:blip r:embed="rId7"/>
          <a:srcRect/>
          <a:stretch>
            <a:fillRect/>
          </a:stretch>
        </p:blipFill>
        <p:spPr bwMode="auto">
          <a:xfrm>
            <a:off x="6342064" y="2814639"/>
            <a:ext cx="4325937" cy="1639887"/>
          </a:xfrm>
          <a:prstGeom prst="rect">
            <a:avLst/>
          </a:prstGeom>
          <a:noFill/>
          <a:ln w="9525">
            <a:noFill/>
            <a:miter lim="800000"/>
            <a:headEnd/>
            <a:tailEnd/>
          </a:ln>
        </p:spPr>
      </p:pic>
      <p:sp>
        <p:nvSpPr>
          <p:cNvPr id="21516" name="TextBox 4"/>
          <p:cNvSpPr txBox="1">
            <a:spLocks noChangeArrowheads="1"/>
          </p:cNvSpPr>
          <p:nvPr/>
        </p:nvSpPr>
        <p:spPr bwMode="auto">
          <a:xfrm>
            <a:off x="6654801" y="4375150"/>
            <a:ext cx="4886325" cy="369888"/>
          </a:xfrm>
          <a:prstGeom prst="rect">
            <a:avLst/>
          </a:prstGeom>
          <a:noFill/>
          <a:ln w="9525">
            <a:noFill/>
            <a:miter lim="800000"/>
            <a:headEnd/>
            <a:tailEnd/>
          </a:ln>
        </p:spPr>
        <p:txBody>
          <a:bodyPr>
            <a:prstTxWarp prst="textNoShape">
              <a:avLst/>
            </a:prstTxWarp>
            <a:spAutoFit/>
          </a:bodyPr>
          <a:lstStyle/>
          <a:p>
            <a:pPr algn="ctr"/>
            <a:r>
              <a:rPr lang="en-AU"/>
              <a:t>Peshawar</a:t>
            </a:r>
          </a:p>
        </p:txBody>
      </p:sp>
      <p:pic>
        <p:nvPicPr>
          <p:cNvPr id="21517" name="Picture 3" descr="chart7007216090.png"/>
          <p:cNvPicPr>
            <a:picLocks noChangeAspect="1"/>
          </p:cNvPicPr>
          <p:nvPr/>
        </p:nvPicPr>
        <p:blipFill>
          <a:blip r:embed="rId8"/>
          <a:srcRect/>
          <a:stretch>
            <a:fillRect/>
          </a:stretch>
        </p:blipFill>
        <p:spPr bwMode="auto">
          <a:xfrm>
            <a:off x="6359525" y="4832350"/>
            <a:ext cx="4332288" cy="1790700"/>
          </a:xfrm>
          <a:prstGeom prst="rect">
            <a:avLst/>
          </a:prstGeom>
          <a:noFill/>
          <a:ln w="9525">
            <a:noFill/>
            <a:miter lim="800000"/>
            <a:headEnd/>
            <a:tailEnd/>
          </a:ln>
        </p:spPr>
      </p:pic>
      <p:sp>
        <p:nvSpPr>
          <p:cNvPr id="21518" name="TextBox 5"/>
          <p:cNvSpPr txBox="1">
            <a:spLocks noChangeArrowheads="1"/>
          </p:cNvSpPr>
          <p:nvPr/>
        </p:nvSpPr>
        <p:spPr bwMode="auto">
          <a:xfrm>
            <a:off x="6869113" y="6434138"/>
            <a:ext cx="4387850" cy="368300"/>
          </a:xfrm>
          <a:prstGeom prst="rect">
            <a:avLst/>
          </a:prstGeom>
          <a:noFill/>
          <a:ln w="9525">
            <a:noFill/>
            <a:miter lim="800000"/>
            <a:headEnd/>
            <a:tailEnd/>
          </a:ln>
        </p:spPr>
        <p:txBody>
          <a:bodyPr>
            <a:prstTxWarp prst="textNoShape">
              <a:avLst/>
            </a:prstTxWarp>
            <a:spAutoFit/>
          </a:bodyPr>
          <a:lstStyle/>
          <a:p>
            <a:pPr algn="ctr"/>
            <a:r>
              <a:rPr lang="en-AU"/>
              <a:t>Jaipur</a:t>
            </a:r>
          </a:p>
        </p:txBody>
      </p:sp>
    </p:spTree>
    <p:extLst>
      <p:ext uri="{BB962C8B-B14F-4D97-AF65-F5344CB8AC3E}">
        <p14:creationId xmlns:p14="http://schemas.microsoft.com/office/powerpoint/2010/main" val="1964351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706562" y="-228600"/>
            <a:ext cx="9190038" cy="914401"/>
          </a:xfrm>
        </p:spPr>
        <p:txBody>
          <a:bodyPr/>
          <a:lstStyle/>
          <a:p>
            <a:pPr algn="just">
              <a:buNone/>
            </a:pPr>
            <a:r>
              <a:rPr lang="en-US" sz="3200" b="1" dirty="0"/>
              <a:t>Did a nurse / doctor accompany the patient?</a:t>
            </a:r>
          </a:p>
        </p:txBody>
      </p:sp>
      <p:pic>
        <p:nvPicPr>
          <p:cNvPr id="23557" name="Picture 3" descr="chart7012545510.png"/>
          <p:cNvPicPr>
            <a:picLocks noGrp="1" noChangeAspect="1"/>
          </p:cNvPicPr>
          <p:nvPr>
            <p:ph idx="1"/>
          </p:nvPr>
        </p:nvPicPr>
        <p:blipFill>
          <a:blip r:embed="rId3"/>
          <a:srcRect/>
          <a:stretch>
            <a:fillRect/>
          </a:stretch>
        </p:blipFill>
        <p:spPr>
          <a:xfrm>
            <a:off x="1524001" y="2927351"/>
            <a:ext cx="4486275" cy="1827213"/>
          </a:xfrm>
          <a:noFill/>
        </p:spPr>
      </p:pic>
      <p:pic>
        <p:nvPicPr>
          <p:cNvPr id="23555" name="Picture 3" descr="chart7012545510.png"/>
          <p:cNvPicPr>
            <a:picLocks noChangeAspect="1"/>
          </p:cNvPicPr>
          <p:nvPr/>
        </p:nvPicPr>
        <p:blipFill>
          <a:blip r:embed="rId4"/>
          <a:srcRect/>
          <a:stretch>
            <a:fillRect/>
          </a:stretch>
        </p:blipFill>
        <p:spPr bwMode="auto">
          <a:xfrm>
            <a:off x="1536700" y="857252"/>
            <a:ext cx="4486275" cy="1827213"/>
          </a:xfrm>
          <a:prstGeom prst="rect">
            <a:avLst/>
          </a:prstGeom>
          <a:noFill/>
          <a:ln w="9525">
            <a:noFill/>
            <a:miter lim="800000"/>
            <a:headEnd/>
            <a:tailEnd/>
          </a:ln>
        </p:spPr>
      </p:pic>
      <p:sp>
        <p:nvSpPr>
          <p:cNvPr id="23556" name="TextBox 4"/>
          <p:cNvSpPr txBox="1">
            <a:spLocks noChangeArrowheads="1"/>
          </p:cNvSpPr>
          <p:nvPr/>
        </p:nvSpPr>
        <p:spPr bwMode="auto">
          <a:xfrm>
            <a:off x="1011238" y="2632075"/>
            <a:ext cx="4386263" cy="368300"/>
          </a:xfrm>
          <a:prstGeom prst="rect">
            <a:avLst/>
          </a:prstGeom>
          <a:noFill/>
          <a:ln w="9525">
            <a:noFill/>
            <a:miter lim="800000"/>
            <a:headEnd/>
            <a:tailEnd/>
          </a:ln>
        </p:spPr>
        <p:txBody>
          <a:bodyPr>
            <a:prstTxWarp prst="textNoShape">
              <a:avLst/>
            </a:prstTxWarp>
            <a:spAutoFit/>
          </a:bodyPr>
          <a:lstStyle/>
          <a:p>
            <a:pPr algn="ctr"/>
            <a:r>
              <a:rPr lang="en-AU" dirty="0"/>
              <a:t>Denpasar</a:t>
            </a:r>
          </a:p>
        </p:txBody>
      </p:sp>
      <p:sp>
        <p:nvSpPr>
          <p:cNvPr id="23558" name="TextBox 4"/>
          <p:cNvSpPr txBox="1">
            <a:spLocks noChangeArrowheads="1"/>
          </p:cNvSpPr>
          <p:nvPr/>
        </p:nvSpPr>
        <p:spPr bwMode="auto">
          <a:xfrm>
            <a:off x="442913" y="4632325"/>
            <a:ext cx="5365751" cy="369888"/>
          </a:xfrm>
          <a:prstGeom prst="rect">
            <a:avLst/>
          </a:prstGeom>
          <a:noFill/>
          <a:ln w="9525">
            <a:noFill/>
            <a:miter lim="800000"/>
            <a:headEnd/>
            <a:tailEnd/>
          </a:ln>
        </p:spPr>
        <p:txBody>
          <a:bodyPr>
            <a:prstTxWarp prst="textNoShape">
              <a:avLst/>
            </a:prstTxWarp>
            <a:spAutoFit/>
          </a:bodyPr>
          <a:lstStyle/>
          <a:p>
            <a:pPr algn="ctr"/>
            <a:r>
              <a:rPr lang="en-AU"/>
              <a:t>Surabaya</a:t>
            </a:r>
          </a:p>
        </p:txBody>
      </p:sp>
      <p:pic>
        <p:nvPicPr>
          <p:cNvPr id="23559" name="Picture 3" descr="chart7012545510.png"/>
          <p:cNvPicPr>
            <a:picLocks noChangeAspect="1"/>
          </p:cNvPicPr>
          <p:nvPr/>
        </p:nvPicPr>
        <p:blipFill>
          <a:blip r:embed="rId5"/>
          <a:srcRect/>
          <a:stretch>
            <a:fillRect/>
          </a:stretch>
        </p:blipFill>
        <p:spPr bwMode="auto">
          <a:xfrm>
            <a:off x="1524001" y="4997450"/>
            <a:ext cx="4486275" cy="1758950"/>
          </a:xfrm>
          <a:prstGeom prst="rect">
            <a:avLst/>
          </a:prstGeom>
          <a:noFill/>
          <a:ln w="9525">
            <a:noFill/>
            <a:miter lim="800000"/>
            <a:headEnd/>
            <a:tailEnd/>
          </a:ln>
        </p:spPr>
      </p:pic>
      <p:sp>
        <p:nvSpPr>
          <p:cNvPr id="23560" name="TextBox 4"/>
          <p:cNvSpPr txBox="1">
            <a:spLocks noChangeArrowheads="1"/>
          </p:cNvSpPr>
          <p:nvPr/>
        </p:nvSpPr>
        <p:spPr bwMode="auto">
          <a:xfrm>
            <a:off x="523875" y="6483350"/>
            <a:ext cx="5202238" cy="369888"/>
          </a:xfrm>
          <a:prstGeom prst="rect">
            <a:avLst/>
          </a:prstGeom>
          <a:noFill/>
          <a:ln w="9525">
            <a:noFill/>
            <a:miter lim="800000"/>
            <a:headEnd/>
            <a:tailEnd/>
          </a:ln>
        </p:spPr>
        <p:txBody>
          <a:bodyPr>
            <a:prstTxWarp prst="textNoShape">
              <a:avLst/>
            </a:prstTxWarp>
            <a:spAutoFit/>
          </a:bodyPr>
          <a:lstStyle/>
          <a:p>
            <a:pPr algn="ctr"/>
            <a:r>
              <a:rPr lang="en-AU"/>
              <a:t>Medan</a:t>
            </a:r>
          </a:p>
        </p:txBody>
      </p:sp>
      <p:pic>
        <p:nvPicPr>
          <p:cNvPr id="23561" name="Picture 3" descr="chart7012545510.png"/>
          <p:cNvPicPr>
            <a:picLocks noChangeAspect="1"/>
          </p:cNvPicPr>
          <p:nvPr/>
        </p:nvPicPr>
        <p:blipFill>
          <a:blip r:embed="rId6"/>
          <a:srcRect/>
          <a:stretch>
            <a:fillRect/>
          </a:stretch>
        </p:blipFill>
        <p:spPr bwMode="auto">
          <a:xfrm>
            <a:off x="6257925" y="965200"/>
            <a:ext cx="4349750" cy="1962150"/>
          </a:xfrm>
          <a:prstGeom prst="rect">
            <a:avLst/>
          </a:prstGeom>
          <a:noFill/>
          <a:ln w="9525">
            <a:noFill/>
            <a:miter lim="800000"/>
            <a:headEnd/>
            <a:tailEnd/>
          </a:ln>
        </p:spPr>
      </p:pic>
      <p:sp>
        <p:nvSpPr>
          <p:cNvPr id="23562" name="TextBox 4"/>
          <p:cNvSpPr txBox="1">
            <a:spLocks noChangeArrowheads="1"/>
          </p:cNvSpPr>
          <p:nvPr/>
        </p:nvSpPr>
        <p:spPr bwMode="auto">
          <a:xfrm>
            <a:off x="6167438" y="2768600"/>
            <a:ext cx="4876800" cy="368300"/>
          </a:xfrm>
          <a:prstGeom prst="rect">
            <a:avLst/>
          </a:prstGeom>
          <a:noFill/>
          <a:ln w="9525">
            <a:noFill/>
            <a:miter lim="800000"/>
            <a:headEnd/>
            <a:tailEnd/>
          </a:ln>
        </p:spPr>
        <p:txBody>
          <a:bodyPr>
            <a:prstTxWarp prst="textNoShape">
              <a:avLst/>
            </a:prstTxWarp>
            <a:spAutoFit/>
          </a:bodyPr>
          <a:lstStyle/>
          <a:p>
            <a:pPr algn="ctr"/>
            <a:r>
              <a:rPr lang="en-AU"/>
              <a:t>Bandung</a:t>
            </a:r>
          </a:p>
        </p:txBody>
      </p:sp>
      <p:pic>
        <p:nvPicPr>
          <p:cNvPr id="23563" name="Picture 3" descr="chart7012545510.png"/>
          <p:cNvPicPr>
            <a:picLocks noChangeAspect="1"/>
          </p:cNvPicPr>
          <p:nvPr/>
        </p:nvPicPr>
        <p:blipFill>
          <a:blip r:embed="rId7"/>
          <a:srcRect/>
          <a:stretch>
            <a:fillRect/>
          </a:stretch>
        </p:blipFill>
        <p:spPr bwMode="auto">
          <a:xfrm>
            <a:off x="6297614" y="3136901"/>
            <a:ext cx="4416425" cy="1751013"/>
          </a:xfrm>
          <a:prstGeom prst="rect">
            <a:avLst/>
          </a:prstGeom>
          <a:noFill/>
          <a:ln w="9525">
            <a:noFill/>
            <a:miter lim="800000"/>
            <a:headEnd/>
            <a:tailEnd/>
          </a:ln>
        </p:spPr>
      </p:pic>
      <p:sp>
        <p:nvSpPr>
          <p:cNvPr id="23564" name="TextBox 1"/>
          <p:cNvSpPr txBox="1">
            <a:spLocks noChangeArrowheads="1"/>
          </p:cNvSpPr>
          <p:nvPr/>
        </p:nvSpPr>
        <p:spPr bwMode="auto">
          <a:xfrm>
            <a:off x="8040688" y="4703763"/>
            <a:ext cx="2087562" cy="368300"/>
          </a:xfrm>
          <a:prstGeom prst="rect">
            <a:avLst/>
          </a:prstGeom>
          <a:noFill/>
          <a:ln w="9525">
            <a:noFill/>
            <a:miter lim="800000"/>
            <a:headEnd/>
            <a:tailEnd/>
          </a:ln>
        </p:spPr>
        <p:txBody>
          <a:bodyPr>
            <a:prstTxWarp prst="textNoShape">
              <a:avLst/>
            </a:prstTxWarp>
            <a:spAutoFit/>
          </a:bodyPr>
          <a:lstStyle/>
          <a:p>
            <a:r>
              <a:rPr lang="en-AU"/>
              <a:t>Peshawar</a:t>
            </a:r>
          </a:p>
        </p:txBody>
      </p:sp>
      <p:pic>
        <p:nvPicPr>
          <p:cNvPr id="23565" name="Picture 15" descr="chart7012545510.png"/>
          <p:cNvPicPr>
            <a:picLocks noChangeAspect="1"/>
          </p:cNvPicPr>
          <p:nvPr/>
        </p:nvPicPr>
        <p:blipFill>
          <a:blip r:embed="rId8"/>
          <a:srcRect/>
          <a:stretch>
            <a:fillRect/>
          </a:stretch>
        </p:blipFill>
        <p:spPr bwMode="auto">
          <a:xfrm>
            <a:off x="6410325" y="4997451"/>
            <a:ext cx="4191000" cy="1598613"/>
          </a:xfrm>
          <a:prstGeom prst="rect">
            <a:avLst/>
          </a:prstGeom>
          <a:noFill/>
          <a:ln w="9525">
            <a:noFill/>
            <a:miter lim="800000"/>
            <a:headEnd/>
            <a:tailEnd/>
          </a:ln>
        </p:spPr>
      </p:pic>
      <p:sp>
        <p:nvSpPr>
          <p:cNvPr id="23566" name="TextBox 2"/>
          <p:cNvSpPr txBox="1">
            <a:spLocks noChangeArrowheads="1"/>
          </p:cNvSpPr>
          <p:nvPr/>
        </p:nvSpPr>
        <p:spPr bwMode="auto">
          <a:xfrm>
            <a:off x="8328025" y="6453189"/>
            <a:ext cx="1944688" cy="369887"/>
          </a:xfrm>
          <a:prstGeom prst="rect">
            <a:avLst/>
          </a:prstGeom>
          <a:noFill/>
          <a:ln w="9525">
            <a:noFill/>
            <a:miter lim="800000"/>
            <a:headEnd/>
            <a:tailEnd/>
          </a:ln>
        </p:spPr>
        <p:txBody>
          <a:bodyPr>
            <a:prstTxWarp prst="textNoShape">
              <a:avLst/>
            </a:prstTxWarp>
            <a:spAutoFit/>
          </a:bodyPr>
          <a:lstStyle/>
          <a:p>
            <a:r>
              <a:rPr lang="en-AU"/>
              <a:t>Jaipur</a:t>
            </a:r>
          </a:p>
        </p:txBody>
      </p:sp>
    </p:spTree>
    <p:extLst>
      <p:ext uri="{BB962C8B-B14F-4D97-AF65-F5344CB8AC3E}">
        <p14:creationId xmlns:p14="http://schemas.microsoft.com/office/powerpoint/2010/main" val="3461003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981200" y="147638"/>
            <a:ext cx="8229600" cy="1143000"/>
          </a:xfrm>
        </p:spPr>
        <p:txBody>
          <a:bodyPr/>
          <a:lstStyle/>
          <a:p>
            <a:pPr algn="just" eaLnBrk="1" hangingPunct="1">
              <a:buNone/>
            </a:pPr>
            <a:r>
              <a:rPr lang="en-US" sz="3600" dirty="0"/>
              <a:t>Phases of Injury</a:t>
            </a:r>
            <a:endParaRPr lang="en-AU" sz="3600" dirty="0"/>
          </a:p>
        </p:txBody>
      </p:sp>
      <p:sp>
        <p:nvSpPr>
          <p:cNvPr id="7171" name="Rectangle 3"/>
          <p:cNvSpPr>
            <a:spLocks noGrp="1" noChangeArrowheads="1"/>
          </p:cNvSpPr>
          <p:nvPr>
            <p:ph sz="quarter" idx="1"/>
          </p:nvPr>
        </p:nvSpPr>
        <p:spPr>
          <a:xfrm>
            <a:off x="1687513" y="1290638"/>
            <a:ext cx="8229600" cy="4525962"/>
          </a:xfrm>
          <a:prstGeom prst="rect">
            <a:avLst/>
          </a:prstGeom>
        </p:spPr>
        <p:txBody>
          <a:bodyPr/>
          <a:lstStyle/>
          <a:p>
            <a:pPr eaLnBrk="1" hangingPunct="1"/>
            <a:r>
              <a:rPr lang="en-AU"/>
              <a:t>50% who die from TBI do so within the 2 hours of injury</a:t>
            </a:r>
          </a:p>
          <a:p>
            <a:pPr eaLnBrk="1" hangingPunct="1"/>
            <a:endParaRPr lang="en-AU"/>
          </a:p>
        </p:txBody>
      </p:sp>
      <p:pic>
        <p:nvPicPr>
          <p:cNvPr id="7172" name="Picture 4" descr="Figure 1"/>
          <p:cNvPicPr>
            <a:picLocks noChangeAspect="1" noChangeArrowheads="1"/>
          </p:cNvPicPr>
          <p:nvPr/>
        </p:nvPicPr>
        <p:blipFill>
          <a:blip r:embed="rId3"/>
          <a:srcRect/>
          <a:stretch>
            <a:fillRect/>
          </a:stretch>
        </p:blipFill>
        <p:spPr bwMode="auto">
          <a:xfrm>
            <a:off x="1416050" y="1198605"/>
            <a:ext cx="8772525" cy="3746459"/>
          </a:xfrm>
          <a:prstGeom prst="rect">
            <a:avLst/>
          </a:prstGeom>
          <a:noFill/>
          <a:ln w="9525">
            <a:noFill/>
            <a:miter lim="800000"/>
            <a:headEnd/>
            <a:tailEnd/>
          </a:ln>
        </p:spPr>
      </p:pic>
      <p:sp>
        <p:nvSpPr>
          <p:cNvPr id="7173" name="TextBox 1"/>
          <p:cNvSpPr txBox="1">
            <a:spLocks noChangeArrowheads="1"/>
          </p:cNvSpPr>
          <p:nvPr/>
        </p:nvSpPr>
        <p:spPr bwMode="auto">
          <a:xfrm>
            <a:off x="2495550" y="5516564"/>
            <a:ext cx="6840538" cy="923925"/>
          </a:xfrm>
          <a:prstGeom prst="rect">
            <a:avLst/>
          </a:prstGeom>
          <a:noFill/>
          <a:ln w="9525">
            <a:noFill/>
            <a:miter lim="800000"/>
            <a:headEnd/>
            <a:tailEnd/>
          </a:ln>
        </p:spPr>
        <p:txBody>
          <a:bodyPr>
            <a:prstTxWarp prst="textNoShape">
              <a:avLst/>
            </a:prstTxWarp>
            <a:spAutoFit/>
          </a:bodyPr>
          <a:lstStyle/>
          <a:p>
            <a:pPr marL="285750" indent="-285750">
              <a:buFontTx/>
              <a:buChar char="•"/>
            </a:pPr>
            <a:r>
              <a:rPr lang="en-AU"/>
              <a:t>50% who die from TBI do so within the 2 hours of injury</a:t>
            </a:r>
          </a:p>
          <a:p>
            <a:pPr marL="285750" indent="-285750"/>
            <a:endParaRPr lang="en-AU"/>
          </a:p>
          <a:p>
            <a:pPr marL="285750" indent="-285750">
              <a:buFontTx/>
              <a:buChar char="•"/>
            </a:pPr>
            <a:r>
              <a:rPr lang="en-AU"/>
              <a:t>40% of pre hospital deaths potentially preventable</a:t>
            </a:r>
          </a:p>
        </p:txBody>
      </p:sp>
    </p:spTree>
    <p:extLst>
      <p:ext uri="{BB962C8B-B14F-4D97-AF65-F5344CB8AC3E}">
        <p14:creationId xmlns:p14="http://schemas.microsoft.com/office/powerpoint/2010/main" val="3410751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8-12-23 at 17.59.39.png"/>
          <p:cNvPicPr>
            <a:picLocks noGrp="1" noChangeAspect="1"/>
          </p:cNvPicPr>
          <p:nvPr>
            <p:ph sz="quarter" idx="1"/>
          </p:nvPr>
        </p:nvPicPr>
        <p:blipFill>
          <a:blip r:embed="rId3"/>
          <a:stretch>
            <a:fillRect/>
          </a:stretch>
        </p:blipFill>
        <p:spPr>
          <a:xfrm>
            <a:off x="827820" y="365125"/>
            <a:ext cx="8686800" cy="6202362"/>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3688E42F-B5AE-CF44-AAAB-959BA5AF149E}"/>
                  </a:ext>
                </a:extLst>
              </p14:cNvPr>
              <p14:cNvContentPartPr/>
              <p14:nvPr/>
            </p14:nvContentPartPr>
            <p14:xfrm>
              <a:off x="590760" y="2761560"/>
              <a:ext cx="9160920" cy="3644280"/>
            </p14:xfrm>
          </p:contentPart>
        </mc:Choice>
        <mc:Fallback xmlns="">
          <p:pic>
            <p:nvPicPr>
              <p:cNvPr id="3" name="Ink 2">
                <a:extLst>
                  <a:ext uri="{FF2B5EF4-FFF2-40B4-BE49-F238E27FC236}">
                    <a16:creationId xmlns:a16="http://schemas.microsoft.com/office/drawing/2014/main" id="{3688E42F-B5AE-CF44-AAAB-959BA5AF149E}"/>
                  </a:ext>
                </a:extLst>
              </p:cNvPr>
              <p:cNvPicPr/>
              <p:nvPr/>
            </p:nvPicPr>
            <p:blipFill>
              <a:blip r:embed="rId5"/>
              <a:stretch>
                <a:fillRect/>
              </a:stretch>
            </p:blipFill>
            <p:spPr>
              <a:xfrm>
                <a:off x="581400" y="2752200"/>
                <a:ext cx="9179640" cy="3663000"/>
              </a:xfrm>
              <a:prstGeom prst="rect">
                <a:avLst/>
              </a:prstGeom>
            </p:spPr>
          </p:pic>
        </mc:Fallback>
      </mc:AlternateContent>
    </p:spTree>
    <p:extLst>
      <p:ext uri="{BB962C8B-B14F-4D97-AF65-F5344CB8AC3E}">
        <p14:creationId xmlns:p14="http://schemas.microsoft.com/office/powerpoint/2010/main" val="1262735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855" y="2"/>
            <a:ext cx="7886700" cy="1325563"/>
          </a:xfrm>
        </p:spPr>
        <p:txBody>
          <a:bodyPr>
            <a:normAutofit/>
          </a:bodyPr>
          <a:lstStyle/>
          <a:p>
            <a:r>
              <a:rPr lang="en-US" dirty="0"/>
              <a:t>Neurosurgical Cases: 13,000,000/year</a:t>
            </a:r>
          </a:p>
        </p:txBody>
      </p:sp>
      <p:graphicFrame>
        <p:nvGraphicFramePr>
          <p:cNvPr id="4" name="Content Placeholder 3"/>
          <p:cNvGraphicFramePr>
            <a:graphicFrameLocks noGrp="1"/>
          </p:cNvGraphicFramePr>
          <p:nvPr>
            <p:ph sz="quarter" idx="1"/>
          </p:nvPr>
        </p:nvGraphicFramePr>
        <p:xfrm>
          <a:off x="1631156" y="1128713"/>
          <a:ext cx="8893970" cy="5906544"/>
        </p:xfrm>
        <a:graphic>
          <a:graphicData uri="http://schemas.openxmlformats.org/drawingml/2006/table">
            <a:tbl>
              <a:tblPr/>
              <a:tblGrid>
                <a:gridCol w="954061">
                  <a:extLst>
                    <a:ext uri="{9D8B030D-6E8A-4147-A177-3AD203B41FA5}">
                      <a16:colId xmlns:a16="http://schemas.microsoft.com/office/drawing/2014/main" val="20000"/>
                    </a:ext>
                  </a:extLst>
                </a:gridCol>
                <a:gridCol w="678443">
                  <a:extLst>
                    <a:ext uri="{9D8B030D-6E8A-4147-A177-3AD203B41FA5}">
                      <a16:colId xmlns:a16="http://schemas.microsoft.com/office/drawing/2014/main" val="20001"/>
                    </a:ext>
                  </a:extLst>
                </a:gridCol>
                <a:gridCol w="731446">
                  <a:extLst>
                    <a:ext uri="{9D8B030D-6E8A-4147-A177-3AD203B41FA5}">
                      <a16:colId xmlns:a16="http://schemas.microsoft.com/office/drawing/2014/main" val="20002"/>
                    </a:ext>
                  </a:extLst>
                </a:gridCol>
                <a:gridCol w="773849">
                  <a:extLst>
                    <a:ext uri="{9D8B030D-6E8A-4147-A177-3AD203B41FA5}">
                      <a16:colId xmlns:a16="http://schemas.microsoft.com/office/drawing/2014/main" val="20003"/>
                    </a:ext>
                  </a:extLst>
                </a:gridCol>
                <a:gridCol w="720845">
                  <a:extLst>
                    <a:ext uri="{9D8B030D-6E8A-4147-A177-3AD203B41FA5}">
                      <a16:colId xmlns:a16="http://schemas.microsoft.com/office/drawing/2014/main" val="20004"/>
                    </a:ext>
                  </a:extLst>
                </a:gridCol>
                <a:gridCol w="773849">
                  <a:extLst>
                    <a:ext uri="{9D8B030D-6E8A-4147-A177-3AD203B41FA5}">
                      <a16:colId xmlns:a16="http://schemas.microsoft.com/office/drawing/2014/main" val="20005"/>
                    </a:ext>
                  </a:extLst>
                </a:gridCol>
                <a:gridCol w="657242">
                  <a:extLst>
                    <a:ext uri="{9D8B030D-6E8A-4147-A177-3AD203B41FA5}">
                      <a16:colId xmlns:a16="http://schemas.microsoft.com/office/drawing/2014/main" val="20006"/>
                    </a:ext>
                  </a:extLst>
                </a:gridCol>
                <a:gridCol w="646641">
                  <a:extLst>
                    <a:ext uri="{9D8B030D-6E8A-4147-A177-3AD203B41FA5}">
                      <a16:colId xmlns:a16="http://schemas.microsoft.com/office/drawing/2014/main" val="20007"/>
                    </a:ext>
                  </a:extLst>
                </a:gridCol>
                <a:gridCol w="667842">
                  <a:extLst>
                    <a:ext uri="{9D8B030D-6E8A-4147-A177-3AD203B41FA5}">
                      <a16:colId xmlns:a16="http://schemas.microsoft.com/office/drawing/2014/main" val="20008"/>
                    </a:ext>
                  </a:extLst>
                </a:gridCol>
                <a:gridCol w="678443">
                  <a:extLst>
                    <a:ext uri="{9D8B030D-6E8A-4147-A177-3AD203B41FA5}">
                      <a16:colId xmlns:a16="http://schemas.microsoft.com/office/drawing/2014/main" val="20009"/>
                    </a:ext>
                  </a:extLst>
                </a:gridCol>
                <a:gridCol w="774476">
                  <a:extLst>
                    <a:ext uri="{9D8B030D-6E8A-4147-A177-3AD203B41FA5}">
                      <a16:colId xmlns:a16="http://schemas.microsoft.com/office/drawing/2014/main" val="20010"/>
                    </a:ext>
                  </a:extLst>
                </a:gridCol>
                <a:gridCol w="836833">
                  <a:extLst>
                    <a:ext uri="{9D8B030D-6E8A-4147-A177-3AD203B41FA5}">
                      <a16:colId xmlns:a16="http://schemas.microsoft.com/office/drawing/2014/main" val="20011"/>
                    </a:ext>
                  </a:extLst>
                </a:gridCol>
              </a:tblGrid>
              <a:tr h="667068">
                <a:tc>
                  <a:txBody>
                    <a:bodyPr/>
                    <a:lstStyle/>
                    <a:p>
                      <a:pPr rtl="0" fontAlgn="b"/>
                      <a:endParaRPr lang="en-US" sz="1800">
                        <a:effectLst/>
                      </a:endParaRP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fontAlgn="b"/>
                      <a:r>
                        <a:rPr lang="en-US" sz="1800">
                          <a:effectLst/>
                        </a:rPr>
                        <a:t>Brain tumor</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fontAlgn="b"/>
                      <a:r>
                        <a:rPr lang="en-US" sz="1800">
                          <a:effectLst/>
                        </a:rPr>
                        <a:t>Spinal tumor</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fontAlgn="b"/>
                      <a:r>
                        <a:rPr lang="en-US" sz="1800">
                          <a:effectLst/>
                        </a:rPr>
                        <a:t>TBI</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fontAlgn="b"/>
                      <a:r>
                        <a:rPr lang="en-US" sz="1800">
                          <a:effectLst/>
                        </a:rPr>
                        <a:t>TSI</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fontAlgn="b"/>
                      <a:r>
                        <a:rPr lang="en-US" sz="1800">
                          <a:effectLst/>
                        </a:rPr>
                        <a:t>Stroke</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fontAlgn="b"/>
                      <a:r>
                        <a:rPr lang="en-US" sz="1800">
                          <a:effectLst/>
                        </a:rPr>
                        <a:t>HC</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fontAlgn="b"/>
                      <a:r>
                        <a:rPr lang="en-US" sz="1800">
                          <a:effectLst/>
                        </a:rPr>
                        <a:t>NTD</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fontAlgn="b"/>
                      <a:r>
                        <a:rPr lang="en-US" sz="1800">
                          <a:effectLst/>
                        </a:rPr>
                        <a:t>Vascular</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fontAlgn="b"/>
                      <a:r>
                        <a:rPr lang="en-US" sz="1800">
                          <a:effectLst/>
                        </a:rPr>
                        <a:t>Infection</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fontAlgn="b"/>
                      <a:r>
                        <a:rPr lang="en-US" sz="1800">
                          <a:effectLst/>
                        </a:rPr>
                        <a:t>Epilepsy</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fontAlgn="b"/>
                      <a:r>
                        <a:rPr lang="en-US" sz="1800">
                          <a:effectLst/>
                        </a:rPr>
                        <a:t>Total</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0"/>
                  </a:ext>
                </a:extLst>
              </a:tr>
              <a:tr h="423736">
                <a:tc>
                  <a:txBody>
                    <a:bodyPr/>
                    <a:lstStyle/>
                    <a:p>
                      <a:pPr rtl="0" fontAlgn="b"/>
                      <a:r>
                        <a:rPr lang="en-US" sz="1800">
                          <a:solidFill>
                            <a:srgbClr val="000000"/>
                          </a:solidFill>
                          <a:effectLst/>
                          <a:latin typeface="Calibri" charset="0"/>
                        </a:rPr>
                        <a:t>AFR</a:t>
                      </a:r>
                    </a:p>
                  </a:txBody>
                  <a:tcPr marL="18857" marR="18857" marT="16762" marB="16762"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uk-UA" sz="1800">
                          <a:effectLst/>
                        </a:rPr>
                        <a:t>63,343</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en-US" sz="1800">
                          <a:effectLst/>
                        </a:rPr>
                        <a:t>1,032</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692,937</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en-US" sz="1800">
                          <a:effectLst/>
                        </a:rPr>
                        <a:t>70,032</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239,675</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420,674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22,942</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23,564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241,910</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en-US" sz="1800">
                          <a:effectLst/>
                        </a:rPr>
                        <a:t>195,039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dirty="0">
                          <a:effectLst/>
                        </a:rPr>
                        <a:t>1,971,148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1"/>
                  </a:ext>
                </a:extLst>
              </a:tr>
              <a:tr h="423736">
                <a:tc>
                  <a:txBody>
                    <a:bodyPr/>
                    <a:lstStyle/>
                    <a:p>
                      <a:pPr rtl="0" fontAlgn="b"/>
                      <a:r>
                        <a:rPr lang="en-US" sz="1800">
                          <a:solidFill>
                            <a:srgbClr val="000000"/>
                          </a:solidFill>
                          <a:effectLst/>
                          <a:latin typeface="Calibri" charset="0"/>
                        </a:rPr>
                        <a:t>AMR-L</a:t>
                      </a:r>
                    </a:p>
                  </a:txBody>
                  <a:tcPr marL="18857" marR="18857" marT="16762" marB="16762"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uk-UA" sz="1800">
                          <a:effectLst/>
                        </a:rPr>
                        <a:t>77,293</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1,317</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486,487</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41,294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103,362</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123,924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3,993</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18,088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103,267</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159,042</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1,118,066</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2"/>
                  </a:ext>
                </a:extLst>
              </a:tr>
              <a:tr h="423736">
                <a:tc>
                  <a:txBody>
                    <a:bodyPr/>
                    <a:lstStyle/>
                    <a:p>
                      <a:pPr rtl="0" fontAlgn="b"/>
                      <a:r>
                        <a:rPr lang="en-US" sz="1800">
                          <a:solidFill>
                            <a:srgbClr val="000000"/>
                          </a:solidFill>
                          <a:effectLst/>
                          <a:latin typeface="Calibri" charset="0"/>
                        </a:rPr>
                        <a:t>AMR-US/Can</a:t>
                      </a:r>
                    </a:p>
                  </a:txBody>
                  <a:tcPr marL="18857" marR="18857" marT="16762" marB="16762"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dirty="0">
                          <a:effectLst/>
                        </a:rPr>
                        <a:t>56,742</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1,848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326,197</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9,474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71,290</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en-US" sz="1800">
                          <a:effectLst/>
                        </a:rPr>
                        <a:t>33,564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1,250</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13,515</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2,955</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59,888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576,725</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3"/>
                  </a:ext>
                </a:extLst>
              </a:tr>
              <a:tr h="423736">
                <a:tc>
                  <a:txBody>
                    <a:bodyPr/>
                    <a:lstStyle/>
                    <a:p>
                      <a:pPr rtl="0" fontAlgn="b"/>
                      <a:r>
                        <a:rPr lang="en-US" sz="1800">
                          <a:solidFill>
                            <a:srgbClr val="000000"/>
                          </a:solidFill>
                          <a:effectLst/>
                          <a:latin typeface="Calibri" charset="0"/>
                        </a:rPr>
                        <a:t>EMR</a:t>
                      </a:r>
                    </a:p>
                  </a:txBody>
                  <a:tcPr marL="18857" marR="18857" marT="16762" marB="16762"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53,927</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1,673</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t-IT" sz="1800">
                          <a:effectLst/>
                        </a:rPr>
                        <a:t>495,300</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17,523</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178,223</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89,168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4,708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2,799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32,649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157,363</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en-US" sz="1800">
                          <a:effectLst/>
                        </a:rPr>
                        <a:t>1,033,334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4"/>
                  </a:ext>
                </a:extLst>
              </a:tr>
              <a:tr h="423736">
                <a:tc>
                  <a:txBody>
                    <a:bodyPr/>
                    <a:lstStyle/>
                    <a:p>
                      <a:pPr rtl="0" fontAlgn="b"/>
                      <a:r>
                        <a:rPr lang="en-US" sz="1800">
                          <a:solidFill>
                            <a:srgbClr val="000000"/>
                          </a:solidFill>
                          <a:effectLst/>
                          <a:latin typeface="Calibri" charset="0"/>
                        </a:rPr>
                        <a:t>EUR</a:t>
                      </a:r>
                    </a:p>
                  </a:txBody>
                  <a:tcPr marL="18857" marR="18857" marT="16762" marB="16762"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148,819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uk-UA" sz="1800">
                          <a:effectLst/>
                        </a:rPr>
                        <a:t>3,819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805,135</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dirty="0">
                          <a:effectLst/>
                        </a:rPr>
                        <a:t>16,169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493,511</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94,910</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1,949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47,473</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25,494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96,575</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1,733,853</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5"/>
                  </a:ext>
                </a:extLst>
              </a:tr>
              <a:tr h="423736">
                <a:tc>
                  <a:txBody>
                    <a:bodyPr/>
                    <a:lstStyle/>
                    <a:p>
                      <a:pPr rtl="0" fontAlgn="b"/>
                      <a:r>
                        <a:rPr lang="en-US" sz="1800">
                          <a:solidFill>
                            <a:srgbClr val="000000"/>
                          </a:solidFill>
                          <a:effectLst/>
                          <a:latin typeface="Calibri" charset="0"/>
                        </a:rPr>
                        <a:t>SEAR</a:t>
                      </a:r>
                    </a:p>
                  </a:txBody>
                  <a:tcPr marL="18857" marR="18857" marT="16762" marB="16762"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147,501</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1,044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1,544,232</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137,389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t-IT" sz="1800">
                          <a:effectLst/>
                        </a:rPr>
                        <a:t>657,300</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124,708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uk-UA" sz="1800">
                          <a:effectLst/>
                        </a:rPr>
                        <a:t>10,394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29,657</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dirty="0">
                          <a:effectLst/>
                        </a:rPr>
                        <a:t>446,085</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319,221</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nl-NL" sz="1800">
                          <a:effectLst/>
                        </a:rPr>
                        <a:t>3,417,532</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6"/>
                  </a:ext>
                </a:extLst>
              </a:tr>
              <a:tr h="423736">
                <a:tc>
                  <a:txBody>
                    <a:bodyPr/>
                    <a:lstStyle/>
                    <a:p>
                      <a:pPr rtl="0" fontAlgn="b"/>
                      <a:r>
                        <a:rPr lang="en-US" sz="1800">
                          <a:solidFill>
                            <a:srgbClr val="000000"/>
                          </a:solidFill>
                          <a:effectLst/>
                          <a:latin typeface="Calibri" charset="0"/>
                        </a:rPr>
                        <a:t>WPR</a:t>
                      </a:r>
                    </a:p>
                  </a:txBody>
                  <a:tcPr marL="18857" marR="18857" marT="16762" marB="16762"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187,524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7,109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1,469,336</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119,280</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1,031,871</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uk-UA" sz="1800">
                          <a:effectLst/>
                        </a:rPr>
                        <a:t>84,369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uk-UA" sz="1800">
                          <a:effectLst/>
                        </a:rPr>
                        <a:t>6,864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145,684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116,641</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426,298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3,594,976</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7"/>
                  </a:ext>
                </a:extLst>
              </a:tr>
              <a:tr h="423736">
                <a:tc>
                  <a:txBody>
                    <a:bodyPr/>
                    <a:lstStyle/>
                    <a:p>
                      <a:pPr rtl="0" fontAlgn="b"/>
                      <a:r>
                        <a:rPr lang="en-US" sz="1800" dirty="0">
                          <a:solidFill>
                            <a:srgbClr val="000000"/>
                          </a:solidFill>
                          <a:effectLst/>
                          <a:latin typeface="Calibri" charset="0"/>
                        </a:rPr>
                        <a:t>HIC</a:t>
                      </a:r>
                    </a:p>
                  </a:txBody>
                  <a:tcPr marL="18857" marR="18857" marT="16762" marB="16762"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181,465</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5,479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1,258,579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52,768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352,852</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29,858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31,928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62,946</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26,114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141,086</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2,143,075</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8"/>
                  </a:ext>
                </a:extLst>
              </a:tr>
              <a:tr h="514697">
                <a:tc>
                  <a:txBody>
                    <a:bodyPr/>
                    <a:lstStyle/>
                    <a:p>
                      <a:pPr rtl="0" fontAlgn="b"/>
                      <a:r>
                        <a:rPr lang="en-US" sz="1800">
                          <a:solidFill>
                            <a:srgbClr val="000000"/>
                          </a:solidFill>
                          <a:effectLst/>
                          <a:latin typeface="Calibri" charset="0"/>
                        </a:rPr>
                        <a:t>LMIC</a:t>
                      </a:r>
                    </a:p>
                  </a:txBody>
                  <a:tcPr marL="18857" marR="18857" marT="16762" marB="16762"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720,074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16,666</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3,763,608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438,524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2,407,551</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740,305</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uk-UA" sz="1800">
                          <a:effectLst/>
                        </a:rPr>
                        <a:t>3,695</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95,863</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701,188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dirty="0">
                          <a:effectLst/>
                        </a:rPr>
                        <a:t>1,166,036</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en-US" sz="1800" dirty="0">
                          <a:effectLst/>
                        </a:rPr>
                        <a:t>10,053,510</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3" name="TextBox 2"/>
          <p:cNvSpPr txBox="1"/>
          <p:nvPr/>
        </p:nvSpPr>
        <p:spPr>
          <a:xfrm>
            <a:off x="3709988" y="759381"/>
            <a:ext cx="4363182" cy="369332"/>
          </a:xfrm>
          <a:prstGeom prst="rect">
            <a:avLst/>
          </a:prstGeom>
          <a:noFill/>
        </p:spPr>
        <p:txBody>
          <a:bodyPr wrap="none" rtlCol="0">
            <a:spAutoFit/>
          </a:bodyPr>
          <a:lstStyle/>
          <a:p>
            <a:r>
              <a:rPr lang="en-US" dirty="0"/>
              <a:t>Dewan, Park, et al, submitted for publication</a:t>
            </a:r>
          </a:p>
        </p:txBody>
      </p:sp>
      <p:sp>
        <p:nvSpPr>
          <p:cNvPr id="5" name="Frame 4"/>
          <p:cNvSpPr/>
          <p:nvPr/>
        </p:nvSpPr>
        <p:spPr>
          <a:xfrm>
            <a:off x="3935016" y="1134357"/>
            <a:ext cx="910829" cy="4642917"/>
          </a:xfrm>
          <a:prstGeom prst="frame">
            <a:avLst>
              <a:gd name="adj1" fmla="val 8654"/>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1524000" y="4764359"/>
            <a:ext cx="3321844" cy="100727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ular Callout 6"/>
          <p:cNvSpPr/>
          <p:nvPr/>
        </p:nvSpPr>
        <p:spPr>
          <a:xfrm>
            <a:off x="5403057" y="3400427"/>
            <a:ext cx="2100263" cy="2084261"/>
          </a:xfrm>
          <a:prstGeom prst="wedgeRectCallout">
            <a:avLst>
              <a:gd name="adj1" fmla="val -75935"/>
              <a:gd name="adj2" fmla="val 398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74% of surgeries for TBI are needed in LMICs</a:t>
            </a: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667" t="42502" r="60000" b="35557"/>
          <a:stretch/>
        </p:blipFill>
        <p:spPr bwMode="auto">
          <a:xfrm>
            <a:off x="9677401" y="14064"/>
            <a:ext cx="1024929" cy="105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6872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1828800" y="914400"/>
          <a:ext cx="8686800"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a:xfrm>
            <a:off x="2438400" y="-304800"/>
            <a:ext cx="7772400" cy="1143000"/>
          </a:xfrm>
        </p:spPr>
        <p:txBody>
          <a:bodyPr/>
          <a:lstStyle/>
          <a:p>
            <a:r>
              <a:rPr lang="en-US" dirty="0"/>
              <a:t>DURATION TO SURGERY</a:t>
            </a:r>
          </a:p>
        </p:txBody>
      </p:sp>
    </p:spTree>
    <p:extLst>
      <p:ext uri="{BB962C8B-B14F-4D97-AF65-F5344CB8AC3E}">
        <p14:creationId xmlns:p14="http://schemas.microsoft.com/office/powerpoint/2010/main" val="42964087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a:t>
            </a:r>
          </a:p>
        </p:txBody>
      </p:sp>
      <p:sp>
        <p:nvSpPr>
          <p:cNvPr id="3" name="Content Placeholder 2"/>
          <p:cNvSpPr>
            <a:spLocks noGrp="1"/>
          </p:cNvSpPr>
          <p:nvPr>
            <p:ph idx="1"/>
          </p:nvPr>
        </p:nvSpPr>
        <p:spPr/>
        <p:txBody>
          <a:bodyPr/>
          <a:lstStyle/>
          <a:p>
            <a:r>
              <a:rPr lang="en-US" dirty="0"/>
              <a:t>TREATMENT IS GEARED TOWARDS PREVENTION OF SECONDARY INJURIES AND REHABILITATION </a:t>
            </a:r>
          </a:p>
          <a:p>
            <a:endParaRPr lang="en-US" dirty="0"/>
          </a:p>
          <a:p>
            <a:r>
              <a:rPr lang="en-US" dirty="0"/>
              <a:t>SECONDARY INJURIES LIKE HYPOXIA , HYPOTENSION ,EDEMA , RAISED ICP , LEAD TO INCREASED MORTALITY </a:t>
            </a:r>
          </a:p>
          <a:p>
            <a:endParaRPr lang="en-US" dirty="0"/>
          </a:p>
          <a:p>
            <a:r>
              <a:rPr lang="en-US" dirty="0"/>
              <a:t>LONGER THE DELAY GREATER THE MORTALITY</a:t>
            </a:r>
          </a:p>
        </p:txBody>
      </p:sp>
    </p:spTree>
    <p:extLst>
      <p:ext uri="{BB962C8B-B14F-4D97-AF65-F5344CB8AC3E}">
        <p14:creationId xmlns:p14="http://schemas.microsoft.com/office/powerpoint/2010/main" val="774887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sz="quarter" idx="1"/>
          </p:nvPr>
        </p:nvSpPr>
        <p:spPr>
          <a:xfrm>
            <a:off x="2073275" y="1600201"/>
            <a:ext cx="8042276" cy="4343400"/>
          </a:xfrm>
          <a:prstGeom prst="rect">
            <a:avLst/>
          </a:prstGeom>
        </p:spPr>
        <p:txBody>
          <a:bodyPr/>
          <a:lstStyle/>
          <a:p>
            <a:endParaRPr lang="en-US"/>
          </a:p>
        </p:txBody>
      </p:sp>
      <p:pic>
        <p:nvPicPr>
          <p:cNvPr id="4" name="Picture 3" descr="rescue-1122 triaging.jpg"/>
          <p:cNvPicPr>
            <a:picLocks noChangeAspect="1"/>
          </p:cNvPicPr>
          <p:nvPr/>
        </p:nvPicPr>
        <p:blipFill>
          <a:blip r:embed="rId3"/>
          <a:stretch>
            <a:fillRect/>
          </a:stretch>
        </p:blipFill>
        <p:spPr>
          <a:xfrm>
            <a:off x="2057400" y="228600"/>
            <a:ext cx="8153400" cy="6705600"/>
          </a:xfrm>
          <a:prstGeom prst="rect">
            <a:avLst/>
          </a:prstGeom>
        </p:spPr>
      </p:pic>
    </p:spTree>
    <p:extLst>
      <p:ext uri="{BB962C8B-B14F-4D97-AF65-F5344CB8AC3E}">
        <p14:creationId xmlns:p14="http://schemas.microsoft.com/office/powerpoint/2010/main" val="345961410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919288" y="571500"/>
            <a:ext cx="8229600" cy="1143000"/>
          </a:xfrm>
        </p:spPr>
        <p:txBody>
          <a:bodyPr>
            <a:normAutofit fontScale="90000"/>
          </a:bodyPr>
          <a:lstStyle/>
          <a:p>
            <a:pPr>
              <a:buNone/>
            </a:pPr>
            <a:r>
              <a:rPr lang="en-AU" sz="3600" dirty="0"/>
              <a:t>Guidelines</a:t>
            </a:r>
            <a:br>
              <a:rPr lang="en-AU" sz="3600" dirty="0"/>
            </a:br>
            <a:r>
              <a:rPr lang="en-AU" sz="3600" dirty="0"/>
              <a:t>Setting the minimal standards of care from the accident site</a:t>
            </a:r>
          </a:p>
        </p:txBody>
      </p:sp>
      <p:sp>
        <p:nvSpPr>
          <p:cNvPr id="35843" name="Content Placeholder 2"/>
          <p:cNvSpPr>
            <a:spLocks noGrp="1"/>
          </p:cNvSpPr>
          <p:nvPr>
            <p:ph sz="quarter" idx="1"/>
          </p:nvPr>
        </p:nvSpPr>
        <p:spPr>
          <a:xfrm>
            <a:off x="1992313" y="2205038"/>
            <a:ext cx="8229600" cy="4525962"/>
          </a:xfrm>
          <a:prstGeom prst="rect">
            <a:avLst/>
          </a:prstGeom>
        </p:spPr>
        <p:txBody>
          <a:bodyPr/>
          <a:lstStyle/>
          <a:p>
            <a:pPr>
              <a:buClrTx/>
              <a:buFont typeface="Arial"/>
              <a:buChar char="•"/>
            </a:pPr>
            <a:r>
              <a:rPr lang="en-AU" dirty="0"/>
              <a:t>Agree on minimal standards of care (core) guidelines </a:t>
            </a:r>
          </a:p>
          <a:p>
            <a:pPr>
              <a:buClrTx/>
              <a:buFont typeface="Arial"/>
              <a:buChar char="•"/>
            </a:pPr>
            <a:r>
              <a:rPr lang="en-AU" dirty="0"/>
              <a:t>A system of care which grows as trained personnel and resources become available.</a:t>
            </a:r>
          </a:p>
        </p:txBody>
      </p:sp>
      <p:pic>
        <p:nvPicPr>
          <p:cNvPr id="35844" name="Picture 4" descr="Guidelines for Prehospital Management of Severe Brain Injury"/>
          <p:cNvPicPr>
            <a:picLocks noChangeAspect="1" noChangeArrowheads="1"/>
          </p:cNvPicPr>
          <p:nvPr/>
        </p:nvPicPr>
        <p:blipFill>
          <a:blip r:embed="rId3"/>
          <a:srcRect/>
          <a:stretch>
            <a:fillRect/>
          </a:stretch>
        </p:blipFill>
        <p:spPr bwMode="auto">
          <a:xfrm>
            <a:off x="1919288" y="4437064"/>
            <a:ext cx="3903662" cy="2109787"/>
          </a:xfrm>
          <a:prstGeom prst="rect">
            <a:avLst/>
          </a:prstGeom>
          <a:noFill/>
          <a:ln w="9525">
            <a:noFill/>
            <a:miter lim="800000"/>
            <a:headEnd/>
            <a:tailEnd/>
          </a:ln>
        </p:spPr>
      </p:pic>
      <p:pic>
        <p:nvPicPr>
          <p:cNvPr id="35845" name="Picture 1"/>
          <p:cNvPicPr>
            <a:picLocks noChangeAspect="1"/>
          </p:cNvPicPr>
          <p:nvPr/>
        </p:nvPicPr>
        <p:blipFill>
          <a:blip r:embed="rId4"/>
          <a:srcRect/>
          <a:stretch>
            <a:fillRect/>
          </a:stretch>
        </p:blipFill>
        <p:spPr bwMode="auto">
          <a:xfrm>
            <a:off x="7175500" y="4413250"/>
            <a:ext cx="1519238" cy="2108200"/>
          </a:xfrm>
          <a:prstGeom prst="rect">
            <a:avLst/>
          </a:prstGeom>
          <a:noFill/>
          <a:ln w="9525">
            <a:noFill/>
            <a:miter lim="800000"/>
            <a:headEnd/>
            <a:tailEnd/>
          </a:ln>
        </p:spPr>
      </p:pic>
    </p:spTree>
    <p:extLst>
      <p:ext uri="{BB962C8B-B14F-4D97-AF65-F5344CB8AC3E}">
        <p14:creationId xmlns:p14="http://schemas.microsoft.com/office/powerpoint/2010/main" val="3246878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3" name="image46.jpeg" descr="G:\Users\faiqafilza\Desktop\1.jpg"/>
          <p:cNvPicPr/>
          <p:nvPr/>
        </p:nvPicPr>
        <p:blipFill>
          <a:blip r:embed="rId3"/>
          <a:stretch>
            <a:fillRect/>
          </a:stretch>
        </p:blipFill>
        <p:spPr>
          <a:xfrm>
            <a:off x="2438400" y="0"/>
            <a:ext cx="8229600" cy="6858000"/>
          </a:xfrm>
          <a:prstGeom prst="rect">
            <a:avLst/>
          </a:prstGeom>
          <a:ln w="12700">
            <a:miter lim="400000"/>
          </a:ln>
        </p:spPr>
      </p:pic>
    </p:spTree>
    <p:extLst>
      <p:ext uri="{BB962C8B-B14F-4D97-AF65-F5344CB8AC3E}">
        <p14:creationId xmlns:p14="http://schemas.microsoft.com/office/powerpoint/2010/main" val="272389985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47813" y="-243409"/>
            <a:ext cx="8891587" cy="1386407"/>
          </a:xfrm>
        </p:spPr>
        <p:txBody>
          <a:bodyPr>
            <a:normAutofit/>
          </a:bodyPr>
          <a:lstStyle/>
          <a:p>
            <a:pPr algn="just" eaLnBrk="1" hangingPunct="1">
              <a:buNone/>
            </a:pPr>
            <a:r>
              <a:rPr lang="en-US" sz="3600" dirty="0"/>
              <a:t>Assessment of need – the epidemiology of trauma- Guidelines need to look at:</a:t>
            </a:r>
            <a:endParaRPr lang="en-AU" sz="4000" b="1" dirty="0"/>
          </a:p>
        </p:txBody>
      </p:sp>
      <p:sp>
        <p:nvSpPr>
          <p:cNvPr id="36867" name="Rectangle 3"/>
          <p:cNvSpPr>
            <a:spLocks noGrp="1" noChangeArrowheads="1"/>
          </p:cNvSpPr>
          <p:nvPr>
            <p:ph sz="quarter" idx="1"/>
          </p:nvPr>
        </p:nvSpPr>
        <p:spPr>
          <a:xfrm>
            <a:off x="1774826" y="1143000"/>
            <a:ext cx="8208963" cy="3384550"/>
          </a:xfrm>
          <a:prstGeom prst="rect">
            <a:avLst/>
          </a:prstGeom>
        </p:spPr>
        <p:txBody>
          <a:bodyPr>
            <a:normAutofit fontScale="92500" lnSpcReduction="20000"/>
          </a:bodyPr>
          <a:lstStyle/>
          <a:p>
            <a:pPr>
              <a:lnSpc>
                <a:spcPct val="90000"/>
              </a:lnSpc>
              <a:buNone/>
            </a:pPr>
            <a:r>
              <a:rPr lang="en-US" b="1" dirty="0"/>
              <a:t>	</a:t>
            </a:r>
            <a:r>
              <a:rPr lang="en-US" dirty="0"/>
              <a:t> the local resources</a:t>
            </a:r>
            <a:br>
              <a:rPr lang="en-US" sz="3200" b="1" dirty="0"/>
            </a:br>
            <a:r>
              <a:rPr lang="en-US" b="1" dirty="0"/>
              <a:t>	</a:t>
            </a:r>
          </a:p>
          <a:p>
            <a:pPr eaLnBrk="1" hangingPunct="1">
              <a:lnSpc>
                <a:spcPct val="150000"/>
              </a:lnSpc>
              <a:buClrTx/>
              <a:buFont typeface="Arial"/>
              <a:buChar char="•"/>
            </a:pPr>
            <a:r>
              <a:rPr lang="en-US" b="1" dirty="0"/>
              <a:t>Profile of injury - </a:t>
            </a:r>
            <a:r>
              <a:rPr lang="en-US" dirty="0"/>
              <a:t> the local data</a:t>
            </a:r>
          </a:p>
          <a:p>
            <a:pPr eaLnBrk="1" hangingPunct="1">
              <a:lnSpc>
                <a:spcPct val="150000"/>
              </a:lnSpc>
              <a:buClrTx/>
              <a:buFont typeface="Arial"/>
              <a:buChar char="•"/>
            </a:pPr>
            <a:r>
              <a:rPr lang="en-US" b="1" dirty="0"/>
              <a:t>Geography </a:t>
            </a:r>
            <a:r>
              <a:rPr lang="en-US" dirty="0"/>
              <a:t>– transport difficulties</a:t>
            </a:r>
          </a:p>
          <a:p>
            <a:pPr eaLnBrk="1" hangingPunct="1">
              <a:lnSpc>
                <a:spcPct val="150000"/>
              </a:lnSpc>
              <a:buClrTx/>
              <a:buFont typeface="Arial"/>
              <a:buChar char="•"/>
            </a:pPr>
            <a:r>
              <a:rPr lang="en-US" b="1" dirty="0"/>
              <a:t>Resources </a:t>
            </a:r>
            <a:r>
              <a:rPr lang="en-US" dirty="0"/>
              <a:t>- personnel and equipment</a:t>
            </a:r>
          </a:p>
          <a:p>
            <a:pPr eaLnBrk="1" hangingPunct="1">
              <a:lnSpc>
                <a:spcPct val="150000"/>
              </a:lnSpc>
              <a:buClrTx/>
              <a:buFont typeface="Arial"/>
              <a:buChar char="•"/>
            </a:pPr>
            <a:r>
              <a:rPr lang="en-US" b="1" dirty="0"/>
              <a:t>Protocols</a:t>
            </a:r>
          </a:p>
          <a:p>
            <a:pPr eaLnBrk="1" hangingPunct="1">
              <a:lnSpc>
                <a:spcPct val="150000"/>
              </a:lnSpc>
              <a:buClrTx/>
              <a:buFont typeface="Arial"/>
              <a:buChar char="•"/>
            </a:pPr>
            <a:endParaRPr lang="en-AU" b="1" dirty="0"/>
          </a:p>
        </p:txBody>
      </p:sp>
      <p:pic>
        <p:nvPicPr>
          <p:cNvPr id="36868" name="Picture 5" descr="DSCN1035 2"/>
          <p:cNvPicPr>
            <a:picLocks noChangeAspect="1" noChangeArrowheads="1"/>
          </p:cNvPicPr>
          <p:nvPr/>
        </p:nvPicPr>
        <p:blipFill>
          <a:blip r:embed="rId3"/>
          <a:srcRect/>
          <a:stretch>
            <a:fillRect/>
          </a:stretch>
        </p:blipFill>
        <p:spPr bwMode="auto">
          <a:xfrm>
            <a:off x="7146019" y="4527551"/>
            <a:ext cx="2631395" cy="2246313"/>
          </a:xfrm>
          <a:prstGeom prst="rect">
            <a:avLst/>
          </a:prstGeom>
          <a:noFill/>
          <a:ln w="9525">
            <a:noFill/>
            <a:miter lim="800000"/>
            <a:headEnd/>
            <a:tailEnd/>
          </a:ln>
        </p:spPr>
      </p:pic>
      <p:pic>
        <p:nvPicPr>
          <p:cNvPr id="36869" name="Picture 6" descr="DSCN1641"/>
          <p:cNvPicPr>
            <a:picLocks noChangeAspect="1" noChangeArrowheads="1"/>
          </p:cNvPicPr>
          <p:nvPr/>
        </p:nvPicPr>
        <p:blipFill>
          <a:blip r:embed="rId4"/>
          <a:srcRect/>
          <a:stretch>
            <a:fillRect/>
          </a:stretch>
        </p:blipFill>
        <p:spPr bwMode="auto">
          <a:xfrm>
            <a:off x="3657601" y="4510826"/>
            <a:ext cx="3014663" cy="2296375"/>
          </a:xfrm>
          <a:prstGeom prst="rect">
            <a:avLst/>
          </a:prstGeom>
          <a:noFill/>
          <a:ln w="9525">
            <a:noFill/>
            <a:miter lim="800000"/>
            <a:headEnd/>
            <a:tailEnd/>
          </a:ln>
        </p:spPr>
      </p:pic>
    </p:spTree>
    <p:extLst>
      <p:ext uri="{BB962C8B-B14F-4D97-AF65-F5344CB8AC3E}">
        <p14:creationId xmlns:p14="http://schemas.microsoft.com/office/powerpoint/2010/main" val="3523796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C1427BD8-3BF6-0741-95B3-7D83E8DA2B95}"/>
              </a:ext>
            </a:extLst>
          </p:cNvPr>
          <p:cNvPicPr>
            <a:picLocks noGrp="1" noChangeAspect="1"/>
          </p:cNvPicPr>
          <p:nvPr>
            <p:ph idx="1"/>
          </p:nvPr>
        </p:nvPicPr>
        <p:blipFill rotWithShape="1">
          <a:blip r:embed="rId2"/>
          <a:srcRect b="3035"/>
          <a:stretch/>
        </p:blipFill>
        <p:spPr>
          <a:xfrm>
            <a:off x="20" y="1282"/>
            <a:ext cx="12191980" cy="6856718"/>
          </a:xfrm>
          <a:prstGeom prst="rect">
            <a:avLst/>
          </a:prstGeom>
        </p:spPr>
      </p:pic>
    </p:spTree>
    <p:extLst>
      <p:ext uri="{BB962C8B-B14F-4D97-AF65-F5344CB8AC3E}">
        <p14:creationId xmlns:p14="http://schemas.microsoft.com/office/powerpoint/2010/main" val="982759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6B8B0DF6-9C6A-9C4F-8A92-76C06D7B8A14}"/>
              </a:ext>
            </a:extLst>
          </p:cNvPr>
          <p:cNvPicPr>
            <a:picLocks noGrp="1" noChangeAspect="1"/>
          </p:cNvPicPr>
          <p:nvPr>
            <p:ph idx="1"/>
          </p:nvPr>
        </p:nvPicPr>
        <p:blipFill>
          <a:blip r:embed="rId2"/>
          <a:stretch>
            <a:fillRect/>
          </a:stretch>
        </p:blipFill>
        <p:spPr>
          <a:xfrm>
            <a:off x="643467" y="386862"/>
            <a:ext cx="10905066" cy="6066692"/>
          </a:xfrm>
          <a:prstGeom prst="rect">
            <a:avLst/>
          </a:prstGeom>
        </p:spPr>
      </p:pic>
    </p:spTree>
    <p:extLst>
      <p:ext uri="{BB962C8B-B14F-4D97-AF65-F5344CB8AC3E}">
        <p14:creationId xmlns:p14="http://schemas.microsoft.com/office/powerpoint/2010/main" val="3940228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6BC-F6E3-BA41-B4DC-0E6E2E2111D8}"/>
              </a:ext>
            </a:extLst>
          </p:cNvPr>
          <p:cNvSpPr>
            <a:spLocks noGrp="1"/>
          </p:cNvSpPr>
          <p:nvPr>
            <p:ph type="title"/>
          </p:nvPr>
        </p:nvSpPr>
        <p:spPr/>
        <p:txBody>
          <a:bodyPr/>
          <a:lstStyle/>
          <a:p>
            <a:r>
              <a:rPr lang="en-US" dirty="0"/>
              <a:t>                   SCOPE OF GUIDELINES </a:t>
            </a:r>
          </a:p>
        </p:txBody>
      </p:sp>
      <p:sp>
        <p:nvSpPr>
          <p:cNvPr id="3" name="Content Placeholder 2">
            <a:extLst>
              <a:ext uri="{FF2B5EF4-FFF2-40B4-BE49-F238E27FC236}">
                <a16:creationId xmlns:a16="http://schemas.microsoft.com/office/drawing/2014/main" id="{333A7DF9-676D-A940-9061-D95653FA6D90}"/>
              </a:ext>
            </a:extLst>
          </p:cNvPr>
          <p:cNvSpPr>
            <a:spLocks noGrp="1"/>
          </p:cNvSpPr>
          <p:nvPr>
            <p:ph idx="1"/>
          </p:nvPr>
        </p:nvSpPr>
        <p:spPr/>
        <p:txBody>
          <a:bodyPr/>
          <a:lstStyle/>
          <a:p>
            <a:r>
              <a:rPr lang="en-IE" dirty="0"/>
              <a:t>guidelines address treatment interventions, monitoring, and treatment thresholds that are specific to TBI or that address a risk that is greater in patients with TBI</a:t>
            </a:r>
          </a:p>
          <a:p>
            <a:r>
              <a:rPr lang="en-IE" dirty="0"/>
              <a:t>not intended to cover all topics relevant to the care of patients with severe TBI. Topics related to general good care for all patients, or all trauma patients, are not included.</a:t>
            </a:r>
          </a:p>
          <a:p>
            <a:r>
              <a:rPr lang="en-IE" dirty="0"/>
              <a:t>These recommendations are intended to provide the foundation on which protocols can be developed that are appropriate to different treatment environments.</a:t>
            </a:r>
          </a:p>
          <a:p>
            <a:endParaRPr lang="en-US" dirty="0"/>
          </a:p>
        </p:txBody>
      </p:sp>
    </p:spTree>
    <p:extLst>
      <p:ext uri="{BB962C8B-B14F-4D97-AF65-F5344CB8AC3E}">
        <p14:creationId xmlns:p14="http://schemas.microsoft.com/office/powerpoint/2010/main" val="2300537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8333A-4D6B-AC4A-A87B-04FC4443B21C}"/>
              </a:ext>
            </a:extLst>
          </p:cNvPr>
          <p:cNvSpPr>
            <a:spLocks noGrp="1"/>
          </p:cNvSpPr>
          <p:nvPr>
            <p:ph type="title"/>
          </p:nvPr>
        </p:nvSpPr>
        <p:spPr/>
        <p:txBody>
          <a:bodyPr/>
          <a:lstStyle/>
          <a:p>
            <a:r>
              <a:rPr lang="en-US" dirty="0"/>
              <a:t>                        AREAS COVERED </a:t>
            </a:r>
          </a:p>
        </p:txBody>
      </p:sp>
      <p:sp>
        <p:nvSpPr>
          <p:cNvPr id="3" name="Content Placeholder 2">
            <a:extLst>
              <a:ext uri="{FF2B5EF4-FFF2-40B4-BE49-F238E27FC236}">
                <a16:creationId xmlns:a16="http://schemas.microsoft.com/office/drawing/2014/main" id="{65AAC589-3090-8442-A9B6-A10E790198BC}"/>
              </a:ext>
            </a:extLst>
          </p:cNvPr>
          <p:cNvSpPr>
            <a:spLocks noGrp="1"/>
          </p:cNvSpPr>
          <p:nvPr>
            <p:ph idx="1"/>
          </p:nvPr>
        </p:nvSpPr>
        <p:spPr/>
        <p:txBody>
          <a:bodyPr/>
          <a:lstStyle/>
          <a:p>
            <a:r>
              <a:rPr lang="en-US" dirty="0"/>
              <a:t>PREHOSPITAL CARE</a:t>
            </a:r>
          </a:p>
          <a:p>
            <a:endParaRPr lang="en-US" dirty="0"/>
          </a:p>
          <a:p>
            <a:r>
              <a:rPr lang="en-US" dirty="0"/>
              <a:t>EMERGENCY ROOM CARE </a:t>
            </a:r>
          </a:p>
          <a:p>
            <a:endParaRPr lang="en-US" dirty="0"/>
          </a:p>
          <a:p>
            <a:r>
              <a:rPr lang="en-US" dirty="0"/>
              <a:t>SURGICAL THEATRE CARE </a:t>
            </a:r>
          </a:p>
          <a:p>
            <a:endParaRPr lang="en-US" dirty="0"/>
          </a:p>
          <a:p>
            <a:r>
              <a:rPr lang="en-US" dirty="0"/>
              <a:t>ICU CARE </a:t>
            </a:r>
          </a:p>
        </p:txBody>
      </p:sp>
    </p:spTree>
    <p:extLst>
      <p:ext uri="{BB962C8B-B14F-4D97-AF65-F5344CB8AC3E}">
        <p14:creationId xmlns:p14="http://schemas.microsoft.com/office/powerpoint/2010/main" val="3169242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855" y="2"/>
            <a:ext cx="7886700" cy="1325563"/>
          </a:xfrm>
        </p:spPr>
        <p:txBody>
          <a:bodyPr>
            <a:normAutofit/>
          </a:bodyPr>
          <a:lstStyle/>
          <a:p>
            <a:r>
              <a:rPr lang="en-US" dirty="0"/>
              <a:t>Neurosurgical Cases: 13,000,000/year</a:t>
            </a:r>
          </a:p>
        </p:txBody>
      </p:sp>
      <p:graphicFrame>
        <p:nvGraphicFramePr>
          <p:cNvPr id="4" name="Content Placeholder 3"/>
          <p:cNvGraphicFramePr>
            <a:graphicFrameLocks noGrp="1"/>
          </p:cNvGraphicFramePr>
          <p:nvPr>
            <p:ph sz="quarter" idx="1"/>
          </p:nvPr>
        </p:nvGraphicFramePr>
        <p:xfrm>
          <a:off x="1631156" y="1128713"/>
          <a:ext cx="8893970" cy="5906544"/>
        </p:xfrm>
        <a:graphic>
          <a:graphicData uri="http://schemas.openxmlformats.org/drawingml/2006/table">
            <a:tbl>
              <a:tblPr/>
              <a:tblGrid>
                <a:gridCol w="954061">
                  <a:extLst>
                    <a:ext uri="{9D8B030D-6E8A-4147-A177-3AD203B41FA5}">
                      <a16:colId xmlns:a16="http://schemas.microsoft.com/office/drawing/2014/main" val="20000"/>
                    </a:ext>
                  </a:extLst>
                </a:gridCol>
                <a:gridCol w="678443">
                  <a:extLst>
                    <a:ext uri="{9D8B030D-6E8A-4147-A177-3AD203B41FA5}">
                      <a16:colId xmlns:a16="http://schemas.microsoft.com/office/drawing/2014/main" val="20001"/>
                    </a:ext>
                  </a:extLst>
                </a:gridCol>
                <a:gridCol w="731446">
                  <a:extLst>
                    <a:ext uri="{9D8B030D-6E8A-4147-A177-3AD203B41FA5}">
                      <a16:colId xmlns:a16="http://schemas.microsoft.com/office/drawing/2014/main" val="20002"/>
                    </a:ext>
                  </a:extLst>
                </a:gridCol>
                <a:gridCol w="773849">
                  <a:extLst>
                    <a:ext uri="{9D8B030D-6E8A-4147-A177-3AD203B41FA5}">
                      <a16:colId xmlns:a16="http://schemas.microsoft.com/office/drawing/2014/main" val="20003"/>
                    </a:ext>
                  </a:extLst>
                </a:gridCol>
                <a:gridCol w="720845">
                  <a:extLst>
                    <a:ext uri="{9D8B030D-6E8A-4147-A177-3AD203B41FA5}">
                      <a16:colId xmlns:a16="http://schemas.microsoft.com/office/drawing/2014/main" val="20004"/>
                    </a:ext>
                  </a:extLst>
                </a:gridCol>
                <a:gridCol w="773849">
                  <a:extLst>
                    <a:ext uri="{9D8B030D-6E8A-4147-A177-3AD203B41FA5}">
                      <a16:colId xmlns:a16="http://schemas.microsoft.com/office/drawing/2014/main" val="20005"/>
                    </a:ext>
                  </a:extLst>
                </a:gridCol>
                <a:gridCol w="657242">
                  <a:extLst>
                    <a:ext uri="{9D8B030D-6E8A-4147-A177-3AD203B41FA5}">
                      <a16:colId xmlns:a16="http://schemas.microsoft.com/office/drawing/2014/main" val="20006"/>
                    </a:ext>
                  </a:extLst>
                </a:gridCol>
                <a:gridCol w="646641">
                  <a:extLst>
                    <a:ext uri="{9D8B030D-6E8A-4147-A177-3AD203B41FA5}">
                      <a16:colId xmlns:a16="http://schemas.microsoft.com/office/drawing/2014/main" val="20007"/>
                    </a:ext>
                  </a:extLst>
                </a:gridCol>
                <a:gridCol w="667842">
                  <a:extLst>
                    <a:ext uri="{9D8B030D-6E8A-4147-A177-3AD203B41FA5}">
                      <a16:colId xmlns:a16="http://schemas.microsoft.com/office/drawing/2014/main" val="20008"/>
                    </a:ext>
                  </a:extLst>
                </a:gridCol>
                <a:gridCol w="678443">
                  <a:extLst>
                    <a:ext uri="{9D8B030D-6E8A-4147-A177-3AD203B41FA5}">
                      <a16:colId xmlns:a16="http://schemas.microsoft.com/office/drawing/2014/main" val="20009"/>
                    </a:ext>
                  </a:extLst>
                </a:gridCol>
                <a:gridCol w="774476">
                  <a:extLst>
                    <a:ext uri="{9D8B030D-6E8A-4147-A177-3AD203B41FA5}">
                      <a16:colId xmlns:a16="http://schemas.microsoft.com/office/drawing/2014/main" val="20010"/>
                    </a:ext>
                  </a:extLst>
                </a:gridCol>
                <a:gridCol w="836833">
                  <a:extLst>
                    <a:ext uri="{9D8B030D-6E8A-4147-A177-3AD203B41FA5}">
                      <a16:colId xmlns:a16="http://schemas.microsoft.com/office/drawing/2014/main" val="20011"/>
                    </a:ext>
                  </a:extLst>
                </a:gridCol>
              </a:tblGrid>
              <a:tr h="667068">
                <a:tc>
                  <a:txBody>
                    <a:bodyPr/>
                    <a:lstStyle/>
                    <a:p>
                      <a:pPr rtl="0" fontAlgn="b"/>
                      <a:endParaRPr lang="en-US" sz="1800">
                        <a:effectLst/>
                      </a:endParaRP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fontAlgn="b"/>
                      <a:r>
                        <a:rPr lang="en-US" sz="1800">
                          <a:effectLst/>
                        </a:rPr>
                        <a:t>Brain tumor</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fontAlgn="b"/>
                      <a:r>
                        <a:rPr lang="en-US" sz="1800">
                          <a:effectLst/>
                        </a:rPr>
                        <a:t>Spinal tumor</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fontAlgn="b"/>
                      <a:r>
                        <a:rPr lang="en-US" sz="1800">
                          <a:effectLst/>
                        </a:rPr>
                        <a:t>TBI</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fontAlgn="b"/>
                      <a:r>
                        <a:rPr lang="en-US" sz="1800">
                          <a:effectLst/>
                        </a:rPr>
                        <a:t>TSI</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fontAlgn="b"/>
                      <a:r>
                        <a:rPr lang="en-US" sz="1800">
                          <a:effectLst/>
                        </a:rPr>
                        <a:t>Stroke</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fontAlgn="b"/>
                      <a:r>
                        <a:rPr lang="en-US" sz="1800">
                          <a:effectLst/>
                        </a:rPr>
                        <a:t>HC</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fontAlgn="b"/>
                      <a:r>
                        <a:rPr lang="en-US" sz="1800">
                          <a:effectLst/>
                        </a:rPr>
                        <a:t>NTD</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fontAlgn="b"/>
                      <a:r>
                        <a:rPr lang="en-US" sz="1800">
                          <a:effectLst/>
                        </a:rPr>
                        <a:t>Vascular</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fontAlgn="b"/>
                      <a:r>
                        <a:rPr lang="en-US" sz="1800">
                          <a:effectLst/>
                        </a:rPr>
                        <a:t>Infection</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fontAlgn="b"/>
                      <a:r>
                        <a:rPr lang="en-US" sz="1800">
                          <a:effectLst/>
                        </a:rPr>
                        <a:t>Epilepsy</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fontAlgn="b"/>
                      <a:r>
                        <a:rPr lang="en-US" sz="1800" dirty="0">
                          <a:effectLst/>
                        </a:rPr>
                        <a:t>Total</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0"/>
                  </a:ext>
                </a:extLst>
              </a:tr>
              <a:tr h="423736">
                <a:tc>
                  <a:txBody>
                    <a:bodyPr/>
                    <a:lstStyle/>
                    <a:p>
                      <a:pPr rtl="0" fontAlgn="b"/>
                      <a:r>
                        <a:rPr lang="en-US" sz="1800">
                          <a:solidFill>
                            <a:srgbClr val="000000"/>
                          </a:solidFill>
                          <a:effectLst/>
                          <a:latin typeface="Calibri" charset="0"/>
                        </a:rPr>
                        <a:t>AFR</a:t>
                      </a:r>
                    </a:p>
                  </a:txBody>
                  <a:tcPr marL="18857" marR="18857" marT="16762" marB="16762"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uk-UA" sz="1800">
                          <a:effectLst/>
                        </a:rPr>
                        <a:t>63,343</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en-US" sz="1800">
                          <a:effectLst/>
                        </a:rPr>
                        <a:t>1,032</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692,937</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en-US" sz="1800">
                          <a:effectLst/>
                        </a:rPr>
                        <a:t>70,032</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239,675</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420,674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22,942</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23,564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241,910</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en-US" sz="1800">
                          <a:effectLst/>
                        </a:rPr>
                        <a:t>195,039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dirty="0">
                          <a:effectLst/>
                        </a:rPr>
                        <a:t>1,971,148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1"/>
                  </a:ext>
                </a:extLst>
              </a:tr>
              <a:tr h="423736">
                <a:tc>
                  <a:txBody>
                    <a:bodyPr/>
                    <a:lstStyle/>
                    <a:p>
                      <a:pPr rtl="0" fontAlgn="b"/>
                      <a:r>
                        <a:rPr lang="en-US" sz="1800">
                          <a:solidFill>
                            <a:srgbClr val="000000"/>
                          </a:solidFill>
                          <a:effectLst/>
                          <a:latin typeface="Calibri" charset="0"/>
                        </a:rPr>
                        <a:t>AMR-L</a:t>
                      </a:r>
                    </a:p>
                  </a:txBody>
                  <a:tcPr marL="18857" marR="18857" marT="16762" marB="16762"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uk-UA" sz="1800">
                          <a:effectLst/>
                        </a:rPr>
                        <a:t>77,293</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1,317</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486,487</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41,294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103,362</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123,924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3,993</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18,088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103,267</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159,042</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1,118,066</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2"/>
                  </a:ext>
                </a:extLst>
              </a:tr>
              <a:tr h="423736">
                <a:tc>
                  <a:txBody>
                    <a:bodyPr/>
                    <a:lstStyle/>
                    <a:p>
                      <a:pPr rtl="0" fontAlgn="b"/>
                      <a:r>
                        <a:rPr lang="en-US" sz="1800">
                          <a:solidFill>
                            <a:srgbClr val="000000"/>
                          </a:solidFill>
                          <a:effectLst/>
                          <a:latin typeface="Calibri" charset="0"/>
                        </a:rPr>
                        <a:t>AMR-US/Can</a:t>
                      </a:r>
                    </a:p>
                  </a:txBody>
                  <a:tcPr marL="18857" marR="18857" marT="16762" marB="16762"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dirty="0">
                          <a:effectLst/>
                        </a:rPr>
                        <a:t>56,742</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1,848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326,197</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9,474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71,290</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en-US" sz="1800">
                          <a:effectLst/>
                        </a:rPr>
                        <a:t>33,564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1,250</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13,515</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2,955</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59,888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576,725</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3"/>
                  </a:ext>
                </a:extLst>
              </a:tr>
              <a:tr h="423736">
                <a:tc>
                  <a:txBody>
                    <a:bodyPr/>
                    <a:lstStyle/>
                    <a:p>
                      <a:pPr rtl="0" fontAlgn="b"/>
                      <a:r>
                        <a:rPr lang="en-US" sz="1800">
                          <a:solidFill>
                            <a:srgbClr val="000000"/>
                          </a:solidFill>
                          <a:effectLst/>
                          <a:latin typeface="Calibri" charset="0"/>
                        </a:rPr>
                        <a:t>EMR</a:t>
                      </a:r>
                    </a:p>
                  </a:txBody>
                  <a:tcPr marL="18857" marR="18857" marT="16762" marB="16762"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53,927</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1,673</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t-IT" sz="1800">
                          <a:effectLst/>
                        </a:rPr>
                        <a:t>495,300</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17,523</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178,223</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89,168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4,708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2,799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32,649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157,363</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en-US" sz="1800">
                          <a:effectLst/>
                        </a:rPr>
                        <a:t>1,033,334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4"/>
                  </a:ext>
                </a:extLst>
              </a:tr>
              <a:tr h="423736">
                <a:tc>
                  <a:txBody>
                    <a:bodyPr/>
                    <a:lstStyle/>
                    <a:p>
                      <a:pPr rtl="0" fontAlgn="b"/>
                      <a:r>
                        <a:rPr lang="en-US" sz="1800">
                          <a:solidFill>
                            <a:srgbClr val="000000"/>
                          </a:solidFill>
                          <a:effectLst/>
                          <a:latin typeface="Calibri" charset="0"/>
                        </a:rPr>
                        <a:t>EUR</a:t>
                      </a:r>
                    </a:p>
                  </a:txBody>
                  <a:tcPr marL="18857" marR="18857" marT="16762" marB="16762"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148,819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uk-UA" sz="1800">
                          <a:effectLst/>
                        </a:rPr>
                        <a:t>3,819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805,135</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dirty="0">
                          <a:effectLst/>
                        </a:rPr>
                        <a:t>16,169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493,511</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94,910</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1,949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47,473</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25,494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96,575</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1,733,853</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5"/>
                  </a:ext>
                </a:extLst>
              </a:tr>
              <a:tr h="423736">
                <a:tc>
                  <a:txBody>
                    <a:bodyPr/>
                    <a:lstStyle/>
                    <a:p>
                      <a:pPr rtl="0" fontAlgn="b"/>
                      <a:r>
                        <a:rPr lang="en-US" sz="1800">
                          <a:solidFill>
                            <a:srgbClr val="000000"/>
                          </a:solidFill>
                          <a:effectLst/>
                          <a:latin typeface="Calibri" charset="0"/>
                        </a:rPr>
                        <a:t>SEAR</a:t>
                      </a:r>
                    </a:p>
                  </a:txBody>
                  <a:tcPr marL="18857" marR="18857" marT="16762" marB="16762"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147,501</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1,044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1,544,232</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137,389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t-IT" sz="1800" dirty="0">
                          <a:effectLst/>
                        </a:rPr>
                        <a:t>657,300</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dirty="0">
                          <a:effectLst/>
                        </a:rPr>
                        <a:t>124,708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uk-UA" sz="1800">
                          <a:effectLst/>
                        </a:rPr>
                        <a:t>10,394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29,657</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dirty="0">
                          <a:effectLst/>
                        </a:rPr>
                        <a:t>446,085</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319,221</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nl-NL" sz="1800">
                          <a:effectLst/>
                        </a:rPr>
                        <a:t>3,417,532</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6"/>
                  </a:ext>
                </a:extLst>
              </a:tr>
              <a:tr h="423736">
                <a:tc>
                  <a:txBody>
                    <a:bodyPr/>
                    <a:lstStyle/>
                    <a:p>
                      <a:pPr rtl="0" fontAlgn="b"/>
                      <a:r>
                        <a:rPr lang="en-US" sz="1800">
                          <a:solidFill>
                            <a:srgbClr val="000000"/>
                          </a:solidFill>
                          <a:effectLst/>
                          <a:latin typeface="Calibri" charset="0"/>
                        </a:rPr>
                        <a:t>WPR</a:t>
                      </a:r>
                    </a:p>
                  </a:txBody>
                  <a:tcPr marL="18857" marR="18857" marT="16762" marB="16762"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187,524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7,109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1,469,336</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119,280</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dirty="0">
                          <a:effectLst/>
                        </a:rPr>
                        <a:t>1,031,871</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uk-UA" sz="1800">
                          <a:effectLst/>
                        </a:rPr>
                        <a:t>84,369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uk-UA" sz="1800">
                          <a:effectLst/>
                        </a:rPr>
                        <a:t>6,864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145,684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116,641</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426,298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3,594,976</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7"/>
                  </a:ext>
                </a:extLst>
              </a:tr>
              <a:tr h="423736">
                <a:tc>
                  <a:txBody>
                    <a:bodyPr/>
                    <a:lstStyle/>
                    <a:p>
                      <a:pPr rtl="0" fontAlgn="b"/>
                      <a:r>
                        <a:rPr lang="en-US" sz="1800">
                          <a:solidFill>
                            <a:srgbClr val="000000"/>
                          </a:solidFill>
                          <a:effectLst/>
                          <a:latin typeface="Calibri" charset="0"/>
                        </a:rPr>
                        <a:t>HIC</a:t>
                      </a:r>
                    </a:p>
                  </a:txBody>
                  <a:tcPr marL="18857" marR="18857" marT="16762" marB="16762"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181,465</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5,479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1,258,579</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52,768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352,852</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a:effectLst/>
                        </a:rPr>
                        <a:t>29,858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31,928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62,946</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26,114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141,086</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2,143,075</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8"/>
                  </a:ext>
                </a:extLst>
              </a:tr>
              <a:tr h="514697">
                <a:tc>
                  <a:txBody>
                    <a:bodyPr/>
                    <a:lstStyle/>
                    <a:p>
                      <a:pPr rtl="0" fontAlgn="b"/>
                      <a:r>
                        <a:rPr lang="en-US" sz="1800">
                          <a:solidFill>
                            <a:srgbClr val="000000"/>
                          </a:solidFill>
                          <a:effectLst/>
                          <a:latin typeface="Calibri" charset="0"/>
                        </a:rPr>
                        <a:t>LMIC</a:t>
                      </a:r>
                    </a:p>
                  </a:txBody>
                  <a:tcPr marL="18857" marR="18857" marT="16762" marB="16762"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720,074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16,666</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3,763,608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438,524</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2,407,551</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740,305</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uk-UA" sz="1800">
                          <a:effectLst/>
                        </a:rPr>
                        <a:t>3,695</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is-IS" sz="1800">
                          <a:effectLst/>
                        </a:rPr>
                        <a:t>95,863</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fi-FI" sz="1800">
                          <a:effectLst/>
                        </a:rPr>
                        <a:t>701,188</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cs-CZ" sz="1800" dirty="0">
                          <a:effectLst/>
                        </a:rPr>
                        <a:t>1,166,036</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rtl="0" fontAlgn="b"/>
                      <a:r>
                        <a:rPr lang="en-US" sz="1800" dirty="0">
                          <a:effectLst/>
                        </a:rPr>
                        <a:t>10,053,510</a:t>
                      </a:r>
                    </a:p>
                  </a:txBody>
                  <a:tcPr marL="18857" marR="18857" marT="16762" marB="16762"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3" name="TextBox 2"/>
          <p:cNvSpPr txBox="1"/>
          <p:nvPr/>
        </p:nvSpPr>
        <p:spPr>
          <a:xfrm>
            <a:off x="3709988" y="6215062"/>
            <a:ext cx="4363182" cy="369332"/>
          </a:xfrm>
          <a:prstGeom prst="rect">
            <a:avLst/>
          </a:prstGeom>
          <a:noFill/>
        </p:spPr>
        <p:txBody>
          <a:bodyPr wrap="none" rtlCol="0">
            <a:spAutoFit/>
          </a:bodyPr>
          <a:lstStyle/>
          <a:p>
            <a:r>
              <a:rPr lang="en-US" dirty="0"/>
              <a:t>Dewan, Park, et al, submitted for publication</a:t>
            </a:r>
          </a:p>
        </p:txBody>
      </p:sp>
      <p:sp>
        <p:nvSpPr>
          <p:cNvPr id="5" name="Frame 4"/>
          <p:cNvSpPr/>
          <p:nvPr/>
        </p:nvSpPr>
        <p:spPr>
          <a:xfrm>
            <a:off x="4749404" y="1128714"/>
            <a:ext cx="835819" cy="4642917"/>
          </a:xfrm>
          <a:prstGeom prst="frame">
            <a:avLst>
              <a:gd name="adj1" fmla="val 8654"/>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1524002" y="4764359"/>
            <a:ext cx="4061221" cy="100727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ular Callout 8"/>
          <p:cNvSpPr/>
          <p:nvPr/>
        </p:nvSpPr>
        <p:spPr>
          <a:xfrm>
            <a:off x="5820967" y="3200401"/>
            <a:ext cx="2164556" cy="2028826"/>
          </a:xfrm>
          <a:prstGeom prst="wedgeRectCallout">
            <a:avLst>
              <a:gd name="adj1" fmla="val -58457"/>
              <a:gd name="adj2" fmla="val 534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89% of surgeries for Traumatic Spine Injuries occur in LMICs</a:t>
            </a: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667" t="42502" r="60000" b="35557"/>
          <a:stretch/>
        </p:blipFill>
        <p:spPr bwMode="auto">
          <a:xfrm>
            <a:off x="9677401" y="0"/>
            <a:ext cx="1024929" cy="105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2610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31C6E-DB1A-DD47-9290-ADA357F745D7}"/>
              </a:ext>
            </a:extLst>
          </p:cNvPr>
          <p:cNvSpPr>
            <a:spLocks noGrp="1"/>
          </p:cNvSpPr>
          <p:nvPr>
            <p:ph type="title"/>
          </p:nvPr>
        </p:nvSpPr>
        <p:spPr>
          <a:xfrm>
            <a:off x="4965430" y="629268"/>
            <a:ext cx="6586491" cy="1286160"/>
          </a:xfrm>
        </p:spPr>
        <p:txBody>
          <a:bodyPr anchor="b">
            <a:normAutofit/>
          </a:bodyPr>
          <a:lstStyle/>
          <a:p>
            <a:r>
              <a:rPr lang="en-US" sz="4100"/>
              <a:t>IN HOSPITAL MANAGEMENT GUIDED BY  :</a:t>
            </a:r>
          </a:p>
        </p:txBody>
      </p:sp>
      <p:sp>
        <p:nvSpPr>
          <p:cNvPr id="3" name="Content Placeholder 2">
            <a:extLst>
              <a:ext uri="{FF2B5EF4-FFF2-40B4-BE49-F238E27FC236}">
                <a16:creationId xmlns:a16="http://schemas.microsoft.com/office/drawing/2014/main" id="{2DF140CD-5240-5E43-B3A5-A4EFA9FEB109}"/>
              </a:ext>
            </a:extLst>
          </p:cNvPr>
          <p:cNvSpPr>
            <a:spLocks noGrp="1"/>
          </p:cNvSpPr>
          <p:nvPr>
            <p:ph idx="1"/>
          </p:nvPr>
        </p:nvSpPr>
        <p:spPr>
          <a:xfrm>
            <a:off x="4965431" y="2438400"/>
            <a:ext cx="6586489" cy="3785419"/>
          </a:xfrm>
        </p:spPr>
        <p:txBody>
          <a:bodyPr>
            <a:normAutofit/>
          </a:bodyPr>
          <a:lstStyle/>
          <a:p>
            <a:r>
              <a:rPr lang="en-US" sz="1900"/>
              <a:t>GCS MONITORING</a:t>
            </a:r>
          </a:p>
          <a:p>
            <a:pPr marL="0" indent="0">
              <a:buNone/>
            </a:pPr>
            <a:endParaRPr lang="en-US" sz="1900"/>
          </a:p>
          <a:p>
            <a:r>
              <a:rPr lang="en-US" sz="1900"/>
              <a:t>CT SCAN</a:t>
            </a:r>
          </a:p>
          <a:p>
            <a:endParaRPr lang="en-US" sz="1900"/>
          </a:p>
          <a:p>
            <a:r>
              <a:rPr lang="en-US" sz="1900"/>
              <a:t>ICP MONITORING</a:t>
            </a:r>
          </a:p>
          <a:p>
            <a:pPr marL="0" indent="0">
              <a:buNone/>
            </a:pPr>
            <a:endParaRPr lang="en-US" sz="1900"/>
          </a:p>
          <a:p>
            <a:r>
              <a:rPr lang="en-US" sz="1900"/>
              <a:t>PUPILLARY RESPONSE</a:t>
            </a:r>
          </a:p>
          <a:p>
            <a:endParaRPr lang="en-US" sz="1900"/>
          </a:p>
          <a:p>
            <a:pPr marL="0" indent="0">
              <a:buNone/>
            </a:pPr>
            <a:r>
              <a:rPr lang="en-US" sz="1900"/>
              <a:t>   GOAL IS SUPPORTIVE TREATMENT AND  PREVENTION OF SECONDARY           DAMAGE </a:t>
            </a:r>
          </a:p>
        </p:txBody>
      </p:sp>
      <p:pic>
        <p:nvPicPr>
          <p:cNvPr id="5" name="Picture 4" descr="Scan of a human brain in a neurology clinic">
            <a:extLst>
              <a:ext uri="{FF2B5EF4-FFF2-40B4-BE49-F238E27FC236}">
                <a16:creationId xmlns:a16="http://schemas.microsoft.com/office/drawing/2014/main" id="{9BF300D0-1640-907A-061B-6400023A5D7B}"/>
              </a:ext>
            </a:extLst>
          </p:cNvPr>
          <p:cNvPicPr>
            <a:picLocks noChangeAspect="1"/>
          </p:cNvPicPr>
          <p:nvPr/>
        </p:nvPicPr>
        <p:blipFill rotWithShape="1">
          <a:blip r:embed="rId2"/>
          <a:srcRect l="49305"/>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DEC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04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p:cNvSpPr>
          <p:nvPr>
            <p:ph type="title"/>
          </p:nvPr>
        </p:nvSpPr>
        <p:spPr>
          <a:xfrm>
            <a:off x="1631505" y="30164"/>
            <a:ext cx="8274495" cy="1600201"/>
          </a:xfrm>
          <a:prstGeom prst="rect">
            <a:avLst/>
          </a:prstGeom>
        </p:spPr>
        <p:txBody>
          <a:bodyPr vert="horz" lIns="0" tIns="0" rIns="0" bIns="0" rtlCol="0" anchor="ctr">
            <a:normAutofit/>
          </a:bodyPr>
          <a:lstStyle>
            <a:lvl1pPr algn="l">
              <a:defRPr sz="4000">
                <a:latin typeface="Arial"/>
                <a:ea typeface="Arial"/>
                <a:cs typeface="Arial"/>
                <a:sym typeface="Arial"/>
              </a:defRPr>
            </a:lvl1pPr>
          </a:lstStyle>
          <a:p>
            <a:pPr lvl="0">
              <a:defRPr sz="1800">
                <a:solidFill>
                  <a:srgbClr val="000000"/>
                </a:solidFill>
                <a:effectLst/>
              </a:defRPr>
            </a:pPr>
            <a:r>
              <a:rPr lang="en-US" dirty="0">
                <a:solidFill>
                  <a:srgbClr val="2F5897"/>
                </a:solidFill>
                <a:effectLst>
                  <a:outerShdw blurRad="63500" dist="38100" dir="5400000" rotWithShape="0">
                    <a:srgbClr val="000000">
                      <a:alpha val="25000"/>
                    </a:srgbClr>
                  </a:outerShdw>
                </a:effectLst>
              </a:rPr>
              <a:t>                      BRAIN TRAUMA FOUNDATION GUIDELINES</a:t>
            </a:r>
            <a:br>
              <a:rPr lang="en-US" dirty="0">
                <a:solidFill>
                  <a:srgbClr val="2F5897"/>
                </a:solidFill>
                <a:effectLst>
                  <a:outerShdw blurRad="63500" dist="38100" dir="5400000" rotWithShape="0">
                    <a:srgbClr val="000000">
                      <a:alpha val="25000"/>
                    </a:srgbClr>
                  </a:outerShdw>
                </a:effectLst>
              </a:rPr>
            </a:br>
            <a:r>
              <a:rPr lang="en-US" dirty="0">
                <a:solidFill>
                  <a:srgbClr val="2F5897"/>
                </a:solidFill>
                <a:effectLst>
                  <a:outerShdw blurRad="63500" dist="38100" dir="5400000" rotWithShape="0">
                    <a:srgbClr val="000000">
                      <a:alpha val="25000"/>
                    </a:srgbClr>
                  </a:outerShdw>
                </a:effectLst>
              </a:rPr>
              <a:t>                                         EVIDENCE BASED</a:t>
            </a:r>
            <a:endParaRPr dirty="0">
              <a:solidFill>
                <a:srgbClr val="2F5897"/>
              </a:solidFill>
              <a:effectLst>
                <a:outerShdw blurRad="63500" dist="38100" dir="5400000" rotWithShape="0">
                  <a:srgbClr val="000000">
                    <a:alpha val="25000"/>
                  </a:srgbClr>
                </a:outerShdw>
              </a:effectLst>
            </a:endParaRPr>
          </a:p>
        </p:txBody>
      </p:sp>
      <p:sp>
        <p:nvSpPr>
          <p:cNvPr id="77" name="Shape 77"/>
          <p:cNvSpPr>
            <a:spLocks noGrp="1"/>
          </p:cNvSpPr>
          <p:nvPr>
            <p:ph type="body" idx="1"/>
          </p:nvPr>
        </p:nvSpPr>
        <p:spPr>
          <a:xfrm>
            <a:off x="1981200" y="1630365"/>
            <a:ext cx="8229600" cy="4525963"/>
          </a:xfrm>
          <a:prstGeom prst="rect">
            <a:avLst/>
          </a:prstGeom>
        </p:spPr>
        <p:txBody>
          <a:bodyPr/>
          <a:lstStyle/>
          <a:p>
            <a:pPr marL="322325" indent="-322325" defTabSz="859536">
              <a:spcBef>
                <a:spcPts val="400"/>
              </a:spcBef>
              <a:defRPr sz="1800">
                <a:solidFill>
                  <a:srgbClr val="000000"/>
                </a:solidFill>
              </a:defRPr>
            </a:pPr>
            <a:r>
              <a:rPr sz="2068" dirty="0">
                <a:solidFill>
                  <a:srgbClr val="808080"/>
                </a:solidFill>
              </a:rPr>
              <a:t>General maneuvers – </a:t>
            </a:r>
          </a:p>
          <a:p>
            <a:pPr marL="322325" indent="-322325" defTabSz="859536">
              <a:spcBef>
                <a:spcPts val="400"/>
              </a:spcBef>
              <a:buNone/>
              <a:defRPr sz="1800">
                <a:solidFill>
                  <a:srgbClr val="000000"/>
                </a:solidFill>
              </a:defRPr>
            </a:pPr>
            <a:r>
              <a:rPr sz="2068" dirty="0">
                <a:solidFill>
                  <a:srgbClr val="808080"/>
                </a:solidFill>
              </a:rPr>
              <a:t>	head elevation &amp; neutral position (to avoid venous congestion) </a:t>
            </a:r>
          </a:p>
          <a:p>
            <a:pPr marL="322325" indent="-322325" defTabSz="859536">
              <a:spcBef>
                <a:spcPts val="400"/>
              </a:spcBef>
              <a:buNone/>
              <a:defRPr sz="1800">
                <a:solidFill>
                  <a:srgbClr val="000000"/>
                </a:solidFill>
              </a:defRPr>
            </a:pPr>
            <a:r>
              <a:rPr sz="2068" dirty="0">
                <a:solidFill>
                  <a:srgbClr val="808080"/>
                </a:solidFill>
              </a:rPr>
              <a:t> 	normothermia </a:t>
            </a:r>
          </a:p>
          <a:p>
            <a:pPr marL="322325" indent="-322325" defTabSz="859536">
              <a:spcBef>
                <a:spcPts val="400"/>
              </a:spcBef>
              <a:buNone/>
              <a:defRPr sz="1800">
                <a:solidFill>
                  <a:srgbClr val="000000"/>
                </a:solidFill>
              </a:defRPr>
            </a:pPr>
            <a:r>
              <a:rPr sz="2068" dirty="0">
                <a:solidFill>
                  <a:srgbClr val="808080"/>
                </a:solidFill>
              </a:rPr>
              <a:t>	sedation, </a:t>
            </a:r>
          </a:p>
          <a:p>
            <a:pPr marL="322325" indent="-322325" defTabSz="859536">
              <a:spcBef>
                <a:spcPts val="400"/>
              </a:spcBef>
              <a:buNone/>
              <a:defRPr sz="1800">
                <a:solidFill>
                  <a:srgbClr val="000000"/>
                </a:solidFill>
              </a:defRPr>
            </a:pPr>
            <a:r>
              <a:rPr sz="2068" dirty="0">
                <a:solidFill>
                  <a:srgbClr val="808080"/>
                </a:solidFill>
              </a:rPr>
              <a:t>	volume resuscitation </a:t>
            </a:r>
          </a:p>
          <a:p>
            <a:pPr marL="322325" indent="-322325" defTabSz="859536">
              <a:spcBef>
                <a:spcPts val="400"/>
              </a:spcBef>
              <a:buNone/>
              <a:defRPr sz="1800">
                <a:solidFill>
                  <a:srgbClr val="000000"/>
                </a:solidFill>
              </a:defRPr>
            </a:pPr>
            <a:endParaRPr sz="2068" dirty="0">
              <a:solidFill>
                <a:srgbClr val="808080"/>
              </a:solidFill>
            </a:endParaRPr>
          </a:p>
          <a:p>
            <a:pPr marL="322325" indent="-322325" defTabSz="859536">
              <a:spcBef>
                <a:spcPts val="400"/>
              </a:spcBef>
              <a:defRPr sz="1800">
                <a:solidFill>
                  <a:srgbClr val="000000"/>
                </a:solidFill>
              </a:defRPr>
            </a:pPr>
            <a:r>
              <a:rPr sz="2068" dirty="0">
                <a:solidFill>
                  <a:srgbClr val="808080"/>
                </a:solidFill>
              </a:rPr>
              <a:t>First line therapy – CSF drainage, hypocapnia (PaCo2 30-35mmHg), mannitol administration , 3% Saline </a:t>
            </a:r>
          </a:p>
          <a:p>
            <a:pPr marL="322325" indent="-322325" defTabSz="859536">
              <a:spcBef>
                <a:spcPts val="400"/>
              </a:spcBef>
              <a:defRPr sz="1800">
                <a:solidFill>
                  <a:srgbClr val="000000"/>
                </a:solidFill>
              </a:defRPr>
            </a:pPr>
            <a:endParaRPr sz="2068" dirty="0">
              <a:solidFill>
                <a:srgbClr val="808080"/>
              </a:solidFill>
            </a:endParaRPr>
          </a:p>
          <a:p>
            <a:pPr marL="322325" indent="-322325" defTabSz="859536">
              <a:spcBef>
                <a:spcPts val="400"/>
              </a:spcBef>
              <a:defRPr sz="1800">
                <a:solidFill>
                  <a:srgbClr val="000000"/>
                </a:solidFill>
              </a:defRPr>
            </a:pPr>
            <a:r>
              <a:rPr sz="2068" dirty="0">
                <a:solidFill>
                  <a:srgbClr val="808080"/>
                </a:solidFill>
              </a:rPr>
              <a:t>Second tier – high dose barbiturates, intense hyperventilation (PaCo2- &lt;30mmHg), increase in mean arterial pressure, mild to moderate hypothermia, decomrpressive craniectomy  </a:t>
            </a:r>
          </a:p>
        </p:txBody>
      </p:sp>
      <p:pic>
        <p:nvPicPr>
          <p:cNvPr id="78" name="image4.png" descr="Screen Shot 2017-12-07 at 16.01.24.png"/>
          <p:cNvPicPr/>
          <p:nvPr/>
        </p:nvPicPr>
        <p:blipFill>
          <a:blip r:embed="rId2"/>
          <a:stretch>
            <a:fillRect/>
          </a:stretch>
        </p:blipFill>
        <p:spPr>
          <a:xfrm>
            <a:off x="9448800" y="30164"/>
            <a:ext cx="1219200" cy="1175657"/>
          </a:xfrm>
          <a:prstGeom prst="rect">
            <a:avLst/>
          </a:prstGeom>
          <a:ln w="12700">
            <a:miter lim="400000"/>
          </a:ln>
        </p:spPr>
      </p:pic>
    </p:spTree>
    <p:extLst>
      <p:ext uri="{BB962C8B-B14F-4D97-AF65-F5344CB8AC3E}">
        <p14:creationId xmlns:p14="http://schemas.microsoft.com/office/powerpoint/2010/main" val="140595112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601020-1BF7-504D-920C-08BFAA0B2F70}"/>
              </a:ext>
            </a:extLst>
          </p:cNvPr>
          <p:cNvSpPr>
            <a:spLocks noGrp="1"/>
          </p:cNvSpPr>
          <p:nvPr>
            <p:ph type="title"/>
          </p:nvPr>
        </p:nvSpPr>
        <p:spPr>
          <a:xfrm>
            <a:off x="524741" y="620392"/>
            <a:ext cx="3808268" cy="5504688"/>
          </a:xfrm>
        </p:spPr>
        <p:txBody>
          <a:bodyPr>
            <a:normAutofit/>
          </a:bodyPr>
          <a:lstStyle/>
          <a:p>
            <a:r>
              <a:rPr lang="en-US" sz="3300">
                <a:solidFill>
                  <a:schemeClr val="bg1"/>
                </a:solidFill>
              </a:rPr>
              <a:t>                           BTF RECOMMENDATIONS</a:t>
            </a:r>
          </a:p>
        </p:txBody>
      </p:sp>
      <p:graphicFrame>
        <p:nvGraphicFramePr>
          <p:cNvPr id="5" name="Content Placeholder 2">
            <a:extLst>
              <a:ext uri="{FF2B5EF4-FFF2-40B4-BE49-F238E27FC236}">
                <a16:creationId xmlns:a16="http://schemas.microsoft.com/office/drawing/2014/main" id="{47E477ED-D64F-94A6-E433-FF4CF66BD133}"/>
              </a:ext>
            </a:extLst>
          </p:cNvPr>
          <p:cNvGraphicFramePr>
            <a:graphicFrameLocks noGrp="1"/>
          </p:cNvGraphicFramePr>
          <p:nvPr>
            <p:ph idx="1"/>
            <p:extLst>
              <p:ext uri="{D42A27DB-BD31-4B8C-83A1-F6EECF244321}">
                <p14:modId xmlns:p14="http://schemas.microsoft.com/office/powerpoint/2010/main" val="1141647569"/>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1570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p:cNvSpPr>
          <p:nvPr>
            <p:ph type="title"/>
          </p:nvPr>
        </p:nvSpPr>
        <p:spPr>
          <a:prstGeom prst="rect">
            <a:avLst/>
          </a:prstGeom>
        </p:spPr>
        <p:txBody>
          <a:bodyPr vert="horz" lIns="0" tIns="0" rIns="0" bIns="0" rtlCol="0" anchor="ctr">
            <a:normAutofit/>
          </a:bodyPr>
          <a:lstStyle/>
          <a:p>
            <a:pPr lvl="0"/>
            <a:endParaRPr/>
          </a:p>
        </p:txBody>
      </p:sp>
      <p:sp>
        <p:nvSpPr>
          <p:cNvPr id="272" name="Shape 272"/>
          <p:cNvSpPr>
            <a:spLocks noGrp="1"/>
          </p:cNvSpPr>
          <p:nvPr>
            <p:ph type="body" idx="1"/>
          </p:nvPr>
        </p:nvSpPr>
        <p:spPr>
          <a:xfrm>
            <a:off x="2152650" y="5363953"/>
            <a:ext cx="7886700" cy="1053646"/>
          </a:xfrm>
          <a:prstGeom prst="rect">
            <a:avLst/>
          </a:prstGeom>
        </p:spPr>
        <p:txBody>
          <a:bodyPr/>
          <a:lstStyle>
            <a:lvl1pPr algn="ctr"/>
          </a:lstStyle>
          <a:p>
            <a:pPr lvl="0">
              <a:defRPr sz="1800">
                <a:solidFill>
                  <a:srgbClr val="000000"/>
                </a:solidFill>
              </a:defRPr>
            </a:pPr>
            <a:r>
              <a:rPr sz="2400">
                <a:solidFill>
                  <a:srgbClr val="808080"/>
                </a:solidFill>
              </a:rPr>
              <a:t>Aiming for open access publication in the next few months</a:t>
            </a:r>
          </a:p>
        </p:txBody>
      </p:sp>
      <p:pic>
        <p:nvPicPr>
          <p:cNvPr id="273" name="image18.png"/>
          <p:cNvPicPr/>
          <p:nvPr/>
        </p:nvPicPr>
        <p:blipFill>
          <a:blip r:embed="rId2"/>
          <a:srcRect l="8585" r="4374"/>
          <a:stretch>
            <a:fillRect/>
          </a:stretch>
        </p:blipFill>
        <p:spPr>
          <a:xfrm>
            <a:off x="1524001" y="0"/>
            <a:ext cx="9144001" cy="6858000"/>
          </a:xfrm>
          <a:prstGeom prst="rect">
            <a:avLst/>
          </a:prstGeom>
          <a:ln w="12700">
            <a:miter lim="400000"/>
          </a:ln>
        </p:spPr>
      </p:pic>
    </p:spTree>
    <p:extLst>
      <p:ext uri="{BB962C8B-B14F-4D97-AF65-F5344CB8AC3E}">
        <p14:creationId xmlns:p14="http://schemas.microsoft.com/office/powerpoint/2010/main" val="263344254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9-06-15 at 21.00.18.png"/>
          <p:cNvPicPr>
            <a:picLocks noGrp="1" noChangeAspect="1"/>
          </p:cNvPicPr>
          <p:nvPr>
            <p:ph idx="1"/>
          </p:nvPr>
        </p:nvPicPr>
        <p:blipFill>
          <a:blip r:embed="rId2"/>
          <a:stretch>
            <a:fillRect/>
          </a:stretch>
        </p:blipFill>
        <p:spPr>
          <a:xfrm>
            <a:off x="1524000" y="1417638"/>
            <a:ext cx="9144000" cy="4221162"/>
          </a:xfrm>
        </p:spPr>
      </p:pic>
    </p:spTree>
    <p:extLst>
      <p:ext uri="{BB962C8B-B14F-4D97-AF65-F5344CB8AC3E}">
        <p14:creationId xmlns:p14="http://schemas.microsoft.com/office/powerpoint/2010/main" val="3885595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33C9B5-D273-4E42-B198-C8845657AB2B}"/>
              </a:ext>
            </a:extLst>
          </p:cNvPr>
          <p:cNvSpPr>
            <a:spLocks noGrp="1"/>
          </p:cNvSpPr>
          <p:nvPr>
            <p:ph type="title"/>
          </p:nvPr>
        </p:nvSpPr>
        <p:spPr>
          <a:xfrm>
            <a:off x="524741" y="620392"/>
            <a:ext cx="3808268" cy="5504688"/>
          </a:xfrm>
        </p:spPr>
        <p:txBody>
          <a:bodyPr>
            <a:normAutofit/>
          </a:bodyPr>
          <a:lstStyle/>
          <a:p>
            <a:r>
              <a:rPr lang="en-US" sz="5100">
                <a:solidFill>
                  <a:schemeClr val="bg1"/>
                </a:solidFill>
              </a:rPr>
              <a:t>                     ICP MONITORING</a:t>
            </a:r>
          </a:p>
        </p:txBody>
      </p:sp>
      <p:graphicFrame>
        <p:nvGraphicFramePr>
          <p:cNvPr id="5" name="Content Placeholder 2">
            <a:extLst>
              <a:ext uri="{FF2B5EF4-FFF2-40B4-BE49-F238E27FC236}">
                <a16:creationId xmlns:a16="http://schemas.microsoft.com/office/drawing/2014/main" id="{1E706D2E-FC59-A998-E126-D9F43FDB77AE}"/>
              </a:ext>
            </a:extLst>
          </p:cNvPr>
          <p:cNvGraphicFramePr>
            <a:graphicFrameLocks noGrp="1"/>
          </p:cNvGraphicFramePr>
          <p:nvPr>
            <p:ph idx="1"/>
            <p:extLst>
              <p:ext uri="{D42A27DB-BD31-4B8C-83A1-F6EECF244321}">
                <p14:modId xmlns:p14="http://schemas.microsoft.com/office/powerpoint/2010/main" val="4072327146"/>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0318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9-01-24 at 11.04.05.png"/>
          <p:cNvPicPr>
            <a:picLocks noGrp="1" noChangeAspect="1"/>
          </p:cNvPicPr>
          <p:nvPr>
            <p:ph sz="quarter" idx="1"/>
          </p:nvPr>
        </p:nvPicPr>
        <p:blipFill>
          <a:blip r:embed="rId2"/>
          <a:stretch>
            <a:fillRect/>
          </a:stretch>
        </p:blipFill>
        <p:spPr>
          <a:xfrm>
            <a:off x="2438400" y="2530273"/>
            <a:ext cx="7772400" cy="2407055"/>
          </a:xfrm>
        </p:spPr>
      </p:pic>
    </p:spTree>
    <p:extLst>
      <p:ext uri="{BB962C8B-B14F-4D97-AF65-F5344CB8AC3E}">
        <p14:creationId xmlns:p14="http://schemas.microsoft.com/office/powerpoint/2010/main" val="1416074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LMIC CRITICAL CARE </a:t>
            </a:r>
          </a:p>
        </p:txBody>
      </p:sp>
      <p:pic>
        <p:nvPicPr>
          <p:cNvPr id="4" name="Content Placeholder 3" descr="Screen Shot 2019-01-24 at 11.00.43.png"/>
          <p:cNvPicPr>
            <a:picLocks noGrp="1" noChangeAspect="1"/>
          </p:cNvPicPr>
          <p:nvPr>
            <p:ph sz="quarter" idx="1"/>
          </p:nvPr>
        </p:nvPicPr>
        <p:blipFill>
          <a:blip r:embed="rId2"/>
          <a:stretch>
            <a:fillRect/>
          </a:stretch>
        </p:blipFill>
        <p:spPr>
          <a:xfrm>
            <a:off x="5008245" y="467208"/>
            <a:ext cx="6214114" cy="5923584"/>
          </a:xfrm>
          <a:prstGeom prst="rect">
            <a:avLst/>
          </a:prstGeom>
        </p:spPr>
      </p:pic>
    </p:spTree>
    <p:extLst>
      <p:ext uri="{BB962C8B-B14F-4D97-AF65-F5344CB8AC3E}">
        <p14:creationId xmlns:p14="http://schemas.microsoft.com/office/powerpoint/2010/main" val="3726519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GB" sz="5600">
                <a:solidFill>
                  <a:schemeClr val="bg1"/>
                </a:solidFill>
              </a:rPr>
              <a:t>                GUIDELINES FOR LMICs</a:t>
            </a:r>
          </a:p>
        </p:txBody>
      </p:sp>
      <p:graphicFrame>
        <p:nvGraphicFramePr>
          <p:cNvPr id="5" name="Content Placeholder 2">
            <a:extLst>
              <a:ext uri="{FF2B5EF4-FFF2-40B4-BE49-F238E27FC236}">
                <a16:creationId xmlns:a16="http://schemas.microsoft.com/office/drawing/2014/main" id="{DC23E427-A61C-C829-0114-BDB095E914CB}"/>
              </a:ext>
            </a:extLst>
          </p:cNvPr>
          <p:cNvGraphicFramePr>
            <a:graphicFrameLocks noGrp="1"/>
          </p:cNvGraphicFramePr>
          <p:nvPr>
            <p:ph idx="1"/>
            <p:extLst>
              <p:ext uri="{D42A27DB-BD31-4B8C-83A1-F6EECF244321}">
                <p14:modId xmlns:p14="http://schemas.microsoft.com/office/powerpoint/2010/main" val="231848750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4760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a:t>BEST TRIP trial ( 2012 ) provides the only tested non-ICP monitored treatment protocol ( CHESNUT et al )</a:t>
            </a:r>
          </a:p>
          <a:p>
            <a:r>
              <a:rPr lang="en-GB" dirty="0"/>
              <a:t>This trial found no evidence of outcome difference for monitored &amp; non-monitored patients</a:t>
            </a:r>
          </a:p>
          <a:p>
            <a:r>
              <a:rPr lang="en-GB" dirty="0"/>
              <a:t>This trial compared ICP monitored patients vs non-monitored (</a:t>
            </a:r>
            <a:r>
              <a:rPr lang="en-GB" dirty="0">
                <a:solidFill>
                  <a:srgbClr val="B95353"/>
                </a:solidFill>
              </a:rPr>
              <a:t>I</a:t>
            </a:r>
            <a:r>
              <a:rPr lang="en-GB" dirty="0"/>
              <a:t>maging and </a:t>
            </a:r>
            <a:r>
              <a:rPr lang="en-GB" dirty="0">
                <a:solidFill>
                  <a:srgbClr val="FF1919"/>
                </a:solidFill>
              </a:rPr>
              <a:t>C</a:t>
            </a:r>
            <a:r>
              <a:rPr lang="en-GB" dirty="0"/>
              <a:t>linical </a:t>
            </a:r>
            <a:r>
              <a:rPr lang="en-GB" dirty="0">
                <a:solidFill>
                  <a:srgbClr val="FF1919"/>
                </a:solidFill>
              </a:rPr>
              <a:t>E</a:t>
            </a:r>
            <a:r>
              <a:rPr lang="en-GB" dirty="0"/>
              <a:t>xam </a:t>
            </a:r>
            <a:r>
              <a:rPr lang="en-GB" dirty="0">
                <a:solidFill>
                  <a:srgbClr val="FF0000"/>
                </a:solidFill>
              </a:rPr>
              <a:t>[ICE</a:t>
            </a:r>
            <a:r>
              <a:rPr lang="en-GB" dirty="0">
                <a:solidFill>
                  <a:schemeClr val="bg2"/>
                </a:solidFill>
              </a:rPr>
              <a:t>] </a:t>
            </a:r>
            <a:r>
              <a:rPr lang="en-GB" dirty="0"/>
              <a:t>protocol)</a:t>
            </a:r>
          </a:p>
        </p:txBody>
      </p:sp>
    </p:spTree>
    <p:extLst>
      <p:ext uri="{BB962C8B-B14F-4D97-AF65-F5344CB8AC3E}">
        <p14:creationId xmlns:p14="http://schemas.microsoft.com/office/powerpoint/2010/main" val="324043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A3866FE-CECF-3A66-06D5-72F13F64434F}"/>
              </a:ext>
            </a:extLst>
          </p:cNvPr>
          <p:cNvPicPr>
            <a:picLocks noGrp="1" noChangeAspect="1"/>
          </p:cNvPicPr>
          <p:nvPr>
            <p:ph idx="1"/>
          </p:nvPr>
        </p:nvPicPr>
        <p:blipFill>
          <a:blip r:embed="rId2"/>
          <a:stretch>
            <a:fillRect/>
          </a:stretch>
        </p:blipFill>
        <p:spPr>
          <a:xfrm>
            <a:off x="1085850" y="1818289"/>
            <a:ext cx="10020300" cy="4382813"/>
          </a:xfrm>
        </p:spPr>
      </p:pic>
    </p:spTree>
    <p:extLst>
      <p:ext uri="{BB962C8B-B14F-4D97-AF65-F5344CB8AC3E}">
        <p14:creationId xmlns:p14="http://schemas.microsoft.com/office/powerpoint/2010/main" val="864166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D8089-A4FD-824C-A01C-F3C3B1C5EA0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C9C696B-E7AF-1B46-B2CF-401D11B2E354}"/>
              </a:ext>
            </a:extLst>
          </p:cNvPr>
          <p:cNvPicPr>
            <a:picLocks noGrp="1" noChangeAspect="1"/>
          </p:cNvPicPr>
          <p:nvPr>
            <p:ph idx="1"/>
          </p:nvPr>
        </p:nvPicPr>
        <p:blipFill>
          <a:blip r:embed="rId2"/>
          <a:stretch>
            <a:fillRect/>
          </a:stretch>
        </p:blipFill>
        <p:spPr>
          <a:xfrm>
            <a:off x="510363" y="765544"/>
            <a:ext cx="11249245" cy="5727331"/>
          </a:xfrm>
        </p:spPr>
      </p:pic>
    </p:spTree>
    <p:extLst>
      <p:ext uri="{BB962C8B-B14F-4D97-AF65-F5344CB8AC3E}">
        <p14:creationId xmlns:p14="http://schemas.microsoft.com/office/powerpoint/2010/main" val="3634301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GB" sz="6000" u="sng">
                <a:solidFill>
                  <a:schemeClr val="bg1"/>
                </a:solidFill>
              </a:rPr>
              <a:t>C</a:t>
            </a:r>
            <a:r>
              <a:rPr lang="en-GB" sz="6000" u="sng" cap="none">
                <a:solidFill>
                  <a:schemeClr val="bg1"/>
                </a:solidFill>
              </a:rPr>
              <a:t>onsensus</a:t>
            </a:r>
            <a:r>
              <a:rPr lang="en-GB" sz="6000" u="sng">
                <a:solidFill>
                  <a:schemeClr val="bg1"/>
                </a:solidFill>
              </a:rPr>
              <a:t> rev</a:t>
            </a:r>
            <a:r>
              <a:rPr lang="en-GB" sz="6000" u="sng" cap="none">
                <a:solidFill>
                  <a:schemeClr val="bg1"/>
                </a:solidFill>
              </a:rPr>
              <a:t>ised</a:t>
            </a:r>
            <a:r>
              <a:rPr lang="en-GB" sz="6000" u="sng">
                <a:solidFill>
                  <a:schemeClr val="bg1"/>
                </a:solidFill>
              </a:rPr>
              <a:t> ice protocol </a:t>
            </a:r>
            <a:br>
              <a:rPr lang="en-GB" sz="6000">
                <a:solidFill>
                  <a:schemeClr val="bg1"/>
                </a:solidFill>
              </a:rPr>
            </a:br>
            <a:r>
              <a:rPr lang="en-GB" sz="6000" u="sng">
                <a:solidFill>
                  <a:schemeClr val="bg1"/>
                </a:solidFill>
              </a:rPr>
              <a:t>T</a:t>
            </a:r>
            <a:r>
              <a:rPr lang="en-GB" sz="6000" u="sng" cap="none">
                <a:solidFill>
                  <a:schemeClr val="bg1"/>
                </a:solidFill>
              </a:rPr>
              <a:t>he</a:t>
            </a:r>
            <a:r>
              <a:rPr lang="en-GB" sz="6000" u="sng">
                <a:solidFill>
                  <a:schemeClr val="bg1"/>
                </a:solidFill>
              </a:rPr>
              <a:t> CREVICE  </a:t>
            </a:r>
            <a:r>
              <a:rPr lang="en-GB" sz="6000" u="sng" cap="none">
                <a:solidFill>
                  <a:schemeClr val="bg1"/>
                </a:solidFill>
              </a:rPr>
              <a:t>protocol</a:t>
            </a:r>
          </a:p>
        </p:txBody>
      </p:sp>
      <p:graphicFrame>
        <p:nvGraphicFramePr>
          <p:cNvPr id="5" name="Content Placeholder 2">
            <a:extLst>
              <a:ext uri="{FF2B5EF4-FFF2-40B4-BE49-F238E27FC236}">
                <a16:creationId xmlns:a16="http://schemas.microsoft.com/office/drawing/2014/main" id="{9B919F56-02BE-7207-54D5-61D4A23A6FDB}"/>
              </a:ext>
            </a:extLst>
          </p:cNvPr>
          <p:cNvGraphicFramePr>
            <a:graphicFrameLocks noGrp="1"/>
          </p:cNvGraphicFramePr>
          <p:nvPr>
            <p:ph idx="1"/>
            <p:extLst>
              <p:ext uri="{D42A27DB-BD31-4B8C-83A1-F6EECF244321}">
                <p14:modId xmlns:p14="http://schemas.microsoft.com/office/powerpoint/2010/main" val="2241759201"/>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2651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TextBox 2">
            <a:extLst>
              <a:ext uri="{FF2B5EF4-FFF2-40B4-BE49-F238E27FC236}">
                <a16:creationId xmlns:a16="http://schemas.microsoft.com/office/drawing/2014/main" id="{BC403F27-B9B4-AEB6-8043-4F113F382FA4}"/>
              </a:ext>
            </a:extLst>
          </p:cNvPr>
          <p:cNvGraphicFramePr/>
          <p:nvPr>
            <p:extLst>
              <p:ext uri="{D42A27DB-BD31-4B8C-83A1-F6EECF244321}">
                <p14:modId xmlns:p14="http://schemas.microsoft.com/office/powerpoint/2010/main" val="3921252634"/>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3988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1098468" y="885651"/>
            <a:ext cx="3229803" cy="4624603"/>
          </a:xfrm>
        </p:spPr>
        <p:txBody>
          <a:bodyPr>
            <a:normAutofit/>
          </a:bodyPr>
          <a:lstStyle/>
          <a:p>
            <a:r>
              <a:rPr lang="en-US" sz="3400">
                <a:solidFill>
                  <a:srgbClr val="FFFFFF"/>
                </a:solidFill>
                <a:latin typeface="Arial"/>
              </a:rPr>
              <a:t>Indications for Decompressive Craniectomy </a:t>
            </a:r>
          </a:p>
        </p:txBody>
      </p:sp>
      <p:sp>
        <p:nvSpPr>
          <p:cNvPr id="3" name="Content Placeholder 2"/>
          <p:cNvSpPr>
            <a:spLocks noGrp="1"/>
          </p:cNvSpPr>
          <p:nvPr>
            <p:ph idx="1"/>
          </p:nvPr>
        </p:nvSpPr>
        <p:spPr>
          <a:xfrm>
            <a:off x="4978708" y="885651"/>
            <a:ext cx="6525220" cy="4616849"/>
          </a:xfrm>
        </p:spPr>
        <p:txBody>
          <a:bodyPr anchor="ctr">
            <a:normAutofit/>
          </a:bodyPr>
          <a:lstStyle/>
          <a:p>
            <a:r>
              <a:rPr lang="en-US" sz="2200">
                <a:latin typeface="Times New Roman" pitchFamily="18" charset="0"/>
                <a:cs typeface="Times New Roman" pitchFamily="18" charset="0"/>
              </a:rPr>
              <a:t>In Trauma</a:t>
            </a:r>
          </a:p>
          <a:p>
            <a:pPr>
              <a:buFont typeface="Wingdings" pitchFamily="2" charset="2"/>
              <a:buChar char="Ø"/>
            </a:pPr>
            <a:endParaRPr lang="en-US" sz="2200">
              <a:latin typeface="Times New Roman" pitchFamily="18" charset="0"/>
              <a:cs typeface="Times New Roman" pitchFamily="18" charset="0"/>
            </a:endParaRPr>
          </a:p>
          <a:p>
            <a:pPr>
              <a:buFont typeface="Wingdings" pitchFamily="2" charset="2"/>
              <a:buChar char="Ø"/>
            </a:pPr>
            <a:r>
              <a:rPr lang="en-US" sz="2200">
                <a:latin typeface="Times New Roman" pitchFamily="18" charset="0"/>
                <a:cs typeface="Times New Roman" pitchFamily="18" charset="0"/>
              </a:rPr>
              <a:t>CT scan findings: diffuse brain edema </a:t>
            </a:r>
          </a:p>
          <a:p>
            <a:pPr>
              <a:buNone/>
            </a:pPr>
            <a:r>
              <a:rPr lang="en-US" sz="2200">
                <a:latin typeface="Times New Roman" pitchFamily="18" charset="0"/>
                <a:cs typeface="Times New Roman" pitchFamily="18" charset="0"/>
              </a:rPr>
              <a:t>    with or without brain contusions and subdural hematoma. </a:t>
            </a:r>
          </a:p>
          <a:p>
            <a:pPr>
              <a:buFont typeface="Wingdings" pitchFamily="2" charset="2"/>
              <a:buChar char="Ø"/>
            </a:pPr>
            <a:r>
              <a:rPr lang="en-US" sz="2200">
                <a:latin typeface="Times New Roman" pitchFamily="18" charset="0"/>
                <a:cs typeface="Times New Roman" pitchFamily="18" charset="0"/>
              </a:rPr>
              <a:t>The effacement of basal cisterns and ventricles.</a:t>
            </a:r>
          </a:p>
          <a:p>
            <a:pPr>
              <a:buFont typeface="Wingdings" pitchFamily="2" charset="2"/>
              <a:buChar char="Ø"/>
            </a:pPr>
            <a:r>
              <a:rPr lang="en-US" sz="2200">
                <a:latin typeface="Times New Roman" pitchFamily="18" charset="0"/>
                <a:cs typeface="Times New Roman" pitchFamily="18" charset="0"/>
              </a:rPr>
              <a:t> -</a:t>
            </a:r>
            <a:r>
              <a:rPr lang="en-US" sz="2200" b="1" baseline="30000">
                <a:latin typeface="Times New Roman" pitchFamily="18" charset="0"/>
                <a:cs typeface="Times New Roman" pitchFamily="18" charset="0"/>
              </a:rPr>
              <a:t>+</a:t>
            </a:r>
            <a:r>
              <a:rPr lang="en-US" sz="2200">
                <a:latin typeface="Times New Roman" pitchFamily="18" charset="0"/>
                <a:cs typeface="Times New Roman" pitchFamily="18" charset="0"/>
              </a:rPr>
              <a:t>Midline shift ≥ 5 mm</a:t>
            </a:r>
          </a:p>
          <a:p>
            <a:pPr>
              <a:buFont typeface="Wingdings" pitchFamily="2" charset="2"/>
              <a:buChar char="Ø"/>
            </a:pPr>
            <a:r>
              <a:rPr lang="en-US" sz="2200">
                <a:latin typeface="Times New Roman" pitchFamily="18" charset="0"/>
                <a:cs typeface="Times New Roman" pitchFamily="18" charset="0"/>
              </a:rPr>
              <a:t>GCS: 9-12 (or drop of 2 degrees from previous)</a:t>
            </a:r>
          </a:p>
          <a:p>
            <a:pPr>
              <a:buFont typeface="Wingdings" pitchFamily="2" charset="2"/>
              <a:buChar char="Ø"/>
            </a:pPr>
            <a:r>
              <a:rPr lang="en-US" sz="2200">
                <a:latin typeface="Times New Roman" pitchFamily="18" charset="0"/>
                <a:cs typeface="Times New Roman" pitchFamily="18" charset="0"/>
              </a:rPr>
              <a:t>AGE Less than 70 ( over 70 there is 75 % mortality )</a:t>
            </a:r>
          </a:p>
          <a:p>
            <a:pPr>
              <a:buFont typeface="Wingdings" pitchFamily="2" charset="2"/>
              <a:buChar char="Ø"/>
            </a:pPr>
            <a:r>
              <a:rPr lang="en-US" sz="2200">
                <a:latin typeface="Times New Roman" pitchFamily="18" charset="0"/>
                <a:cs typeface="Times New Roman" pitchFamily="18" charset="0"/>
              </a:rPr>
              <a:t>Refractory ICP </a:t>
            </a:r>
          </a:p>
        </p:txBody>
      </p:sp>
    </p:spTree>
    <p:extLst>
      <p:ext uri="{BB962C8B-B14F-4D97-AF65-F5344CB8AC3E}">
        <p14:creationId xmlns:p14="http://schemas.microsoft.com/office/powerpoint/2010/main" val="190552433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C8AE59-A8F1-C34F-858B-04C62DDDA8B3}"/>
              </a:ext>
            </a:extLst>
          </p:cNvPr>
          <p:cNvSpPr>
            <a:spLocks noGrp="1"/>
          </p:cNvSpPr>
          <p:nvPr>
            <p:ph type="title"/>
          </p:nvPr>
        </p:nvSpPr>
        <p:spPr>
          <a:xfrm>
            <a:off x="524741" y="620392"/>
            <a:ext cx="3808268" cy="5504688"/>
          </a:xfrm>
        </p:spPr>
        <p:txBody>
          <a:bodyPr>
            <a:normAutofit/>
          </a:bodyPr>
          <a:lstStyle/>
          <a:p>
            <a:r>
              <a:rPr lang="en-US" sz="4200">
                <a:solidFill>
                  <a:schemeClr val="bg1"/>
                </a:solidFill>
              </a:rPr>
              <a:t>               MANAGEMENT PROTOCOL</a:t>
            </a:r>
            <a:br>
              <a:rPr lang="en-US" sz="4200">
                <a:solidFill>
                  <a:schemeClr val="bg1"/>
                </a:solidFill>
              </a:rPr>
            </a:br>
            <a:r>
              <a:rPr lang="en-US" sz="4200">
                <a:solidFill>
                  <a:schemeClr val="bg1"/>
                </a:solidFill>
              </a:rPr>
              <a:t>                                CREVICE </a:t>
            </a:r>
          </a:p>
        </p:txBody>
      </p:sp>
      <p:graphicFrame>
        <p:nvGraphicFramePr>
          <p:cNvPr id="5" name="Content Placeholder 2">
            <a:extLst>
              <a:ext uri="{FF2B5EF4-FFF2-40B4-BE49-F238E27FC236}">
                <a16:creationId xmlns:a16="http://schemas.microsoft.com/office/drawing/2014/main" id="{FEE4D15C-0709-B9D3-D979-CBD785B5AD67}"/>
              </a:ext>
            </a:extLst>
          </p:cNvPr>
          <p:cNvGraphicFramePr>
            <a:graphicFrameLocks noGrp="1"/>
          </p:cNvGraphicFramePr>
          <p:nvPr>
            <p:ph idx="1"/>
            <p:extLst>
              <p:ext uri="{D42A27DB-BD31-4B8C-83A1-F6EECF244321}">
                <p14:modId xmlns:p14="http://schemas.microsoft.com/office/powerpoint/2010/main" val="3131631661"/>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2323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A846-7DB9-2C4C-A5C4-767FD9C953B4}"/>
              </a:ext>
            </a:extLst>
          </p:cNvPr>
          <p:cNvSpPr>
            <a:spLocks noGrp="1"/>
          </p:cNvSpPr>
          <p:nvPr>
            <p:ph type="title"/>
          </p:nvPr>
        </p:nvSpPr>
        <p:spPr/>
        <p:txBody>
          <a:bodyPr/>
          <a:lstStyle/>
          <a:p>
            <a:r>
              <a:rPr lang="en-US" dirty="0"/>
              <a:t>                      MARSHALL GRADING</a:t>
            </a:r>
            <a:br>
              <a:rPr lang="en-US" dirty="0"/>
            </a:br>
            <a:r>
              <a:rPr lang="en-US" dirty="0"/>
              <a:t>  CISTERNS , MIDLINE SHIFT , MASS LESION </a:t>
            </a:r>
          </a:p>
        </p:txBody>
      </p:sp>
      <p:sp>
        <p:nvSpPr>
          <p:cNvPr id="3" name="Content Placeholder 2">
            <a:extLst>
              <a:ext uri="{FF2B5EF4-FFF2-40B4-BE49-F238E27FC236}">
                <a16:creationId xmlns:a16="http://schemas.microsoft.com/office/drawing/2014/main" id="{C8E0207F-4CFB-3F45-9712-7DD6DF64DD2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A9147A1B-B772-5A43-9AF3-BF077914466F}"/>
              </a:ext>
            </a:extLst>
          </p:cNvPr>
          <p:cNvPicPr>
            <a:picLocks noChangeAspect="1"/>
          </p:cNvPicPr>
          <p:nvPr/>
        </p:nvPicPr>
        <p:blipFill>
          <a:blip r:embed="rId2"/>
          <a:stretch>
            <a:fillRect/>
          </a:stretch>
        </p:blipFill>
        <p:spPr>
          <a:xfrm>
            <a:off x="2819400" y="1690688"/>
            <a:ext cx="6553200" cy="5373544"/>
          </a:xfrm>
          <a:prstGeom prst="rect">
            <a:avLst/>
          </a:prstGeom>
        </p:spPr>
      </p:pic>
    </p:spTree>
    <p:extLst>
      <p:ext uri="{BB962C8B-B14F-4D97-AF65-F5344CB8AC3E}">
        <p14:creationId xmlns:p14="http://schemas.microsoft.com/office/powerpoint/2010/main" val="4251591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8274" y="483325"/>
            <a:ext cx="10450285" cy="5917475"/>
          </a:xfrm>
        </p:spPr>
        <p:txBody>
          <a:bodyPr>
            <a:normAutofit/>
          </a:bodyPr>
          <a:lstStyle/>
          <a:p>
            <a:pPr marL="0" indent="0">
              <a:buNone/>
            </a:pPr>
            <a:r>
              <a:rPr lang="en-US" dirty="0"/>
              <a:t>Intracranial hypertension is suspected and treatment is recommended in the presence of one Major or two Minor criteria: ( SICH )</a:t>
            </a:r>
          </a:p>
          <a:p>
            <a:r>
              <a:rPr lang="en-US" dirty="0"/>
              <a:t>Major Criteria are: </a:t>
            </a:r>
          </a:p>
          <a:p>
            <a:pPr marL="457200" lvl="1" indent="0">
              <a:buNone/>
            </a:pPr>
            <a:r>
              <a:rPr lang="en-US" dirty="0">
                <a:solidFill>
                  <a:srgbClr val="00B050"/>
                </a:solidFill>
              </a:rPr>
              <a:t>1.	Compressed cisterns (CT classification of Marshall diffuse injury III)</a:t>
            </a:r>
          </a:p>
          <a:p>
            <a:pPr marL="457200" lvl="1" indent="0">
              <a:buNone/>
            </a:pPr>
            <a:r>
              <a:rPr lang="en-US" dirty="0">
                <a:solidFill>
                  <a:srgbClr val="00B050"/>
                </a:solidFill>
              </a:rPr>
              <a:t>2.	Midline shift &gt; 5 mm (Marshall diffuse injury IV)</a:t>
            </a:r>
          </a:p>
          <a:p>
            <a:pPr marL="457200" lvl="1" indent="0">
              <a:buNone/>
            </a:pPr>
            <a:r>
              <a:rPr lang="en-US" dirty="0">
                <a:solidFill>
                  <a:srgbClr val="00B050"/>
                </a:solidFill>
              </a:rPr>
              <a:t>3.	Non-evacuated mass lesion.</a:t>
            </a:r>
            <a:r>
              <a:rPr lang="en-US" dirty="0">
                <a:solidFill>
                  <a:srgbClr val="FF1919"/>
                </a:solidFill>
              </a:rPr>
              <a:t> </a:t>
            </a:r>
          </a:p>
          <a:p>
            <a:pPr marL="0" indent="0">
              <a:buNone/>
            </a:pPr>
            <a:r>
              <a:rPr lang="en-US" dirty="0"/>
              <a:t>Minor Criteria are: </a:t>
            </a:r>
          </a:p>
          <a:p>
            <a:pPr marL="457200" lvl="1" indent="0">
              <a:buNone/>
            </a:pPr>
            <a:r>
              <a:rPr lang="en-US" dirty="0">
                <a:solidFill>
                  <a:srgbClr val="0070C0"/>
                </a:solidFill>
              </a:rPr>
              <a:t>1.	GCS motor score of 4 or less</a:t>
            </a:r>
          </a:p>
          <a:p>
            <a:pPr marL="457200" lvl="1" indent="0">
              <a:buNone/>
            </a:pPr>
            <a:r>
              <a:rPr lang="en-US" dirty="0">
                <a:solidFill>
                  <a:srgbClr val="0070C0"/>
                </a:solidFill>
              </a:rPr>
              <a:t>2.	Pupillary asymmetry</a:t>
            </a:r>
          </a:p>
          <a:p>
            <a:pPr marL="457200" lvl="1" indent="0">
              <a:buNone/>
            </a:pPr>
            <a:r>
              <a:rPr lang="en-US" dirty="0">
                <a:solidFill>
                  <a:srgbClr val="0070C0"/>
                </a:solidFill>
              </a:rPr>
              <a:t>3.	Abnormal pupillary reactivity</a:t>
            </a:r>
          </a:p>
          <a:p>
            <a:pPr marL="457200" lvl="1" indent="0">
              <a:buNone/>
            </a:pPr>
            <a:r>
              <a:rPr lang="en-US" dirty="0">
                <a:solidFill>
                  <a:srgbClr val="0070C0"/>
                </a:solidFill>
              </a:rPr>
              <a:t>4.	CT classification of Marshall diffuse injury II (i.e. basal cisterns are present with midline shift 0-5 mm and/or high- or mixed-density lesion of 25 cm3 or less).</a:t>
            </a:r>
          </a:p>
          <a:p>
            <a:endParaRPr lang="en-GB" dirty="0"/>
          </a:p>
        </p:txBody>
      </p:sp>
    </p:spTree>
    <p:extLst>
      <p:ext uri="{BB962C8B-B14F-4D97-AF65-F5344CB8AC3E}">
        <p14:creationId xmlns:p14="http://schemas.microsoft.com/office/powerpoint/2010/main" val="3120020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4D1654E-931C-C58A-BDE5-DE5B649974CA}"/>
              </a:ext>
            </a:extLst>
          </p:cNvPr>
          <p:cNvPicPr>
            <a:picLocks noChangeAspect="1"/>
          </p:cNvPicPr>
          <p:nvPr/>
        </p:nvPicPr>
        <p:blipFill rotWithShape="1">
          <a:blip r:embed="rId2"/>
          <a:srcRect l="7711" r="4212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p:cNvSpPr>
            <a:spLocks noGrp="1"/>
          </p:cNvSpPr>
          <p:nvPr>
            <p:ph idx="1"/>
          </p:nvPr>
        </p:nvSpPr>
        <p:spPr>
          <a:xfrm>
            <a:off x="6513788" y="2333297"/>
            <a:ext cx="4840010" cy="3843666"/>
          </a:xfrm>
        </p:spPr>
        <p:txBody>
          <a:bodyPr>
            <a:normAutofit/>
          </a:bodyPr>
          <a:lstStyle/>
          <a:p>
            <a:pPr marL="0" indent="0">
              <a:buNone/>
            </a:pPr>
            <a:r>
              <a:rPr lang="en-US" sz="2000"/>
              <a:t>1. Neuro worsening</a:t>
            </a:r>
          </a:p>
          <a:p>
            <a:pPr lvl="1"/>
            <a:r>
              <a:rPr lang="en-US" sz="2000"/>
              <a:t>a.	             Decrease in the motor GCS of 1 or more points</a:t>
            </a:r>
          </a:p>
          <a:p>
            <a:pPr lvl="1"/>
            <a:r>
              <a:rPr lang="en-US" sz="2000"/>
              <a:t>b.	New loss of pupil reactivity</a:t>
            </a:r>
          </a:p>
          <a:p>
            <a:pPr lvl="1"/>
            <a:r>
              <a:rPr lang="en-US" sz="2000"/>
              <a:t>c.	              Interval development of pupil asymmetry of &gt; 2mm or bilateral     </a:t>
            </a:r>
          </a:p>
          <a:p>
            <a:pPr marL="457200" lvl="1" indent="0">
              <a:buNone/>
            </a:pPr>
            <a:r>
              <a:rPr lang="en-US" sz="2000"/>
              <a:t>                     Mydriasis</a:t>
            </a:r>
          </a:p>
          <a:p>
            <a:pPr lvl="1"/>
            <a:r>
              <a:rPr lang="en-US" sz="2000"/>
              <a:t>d.	New focal motor deficit</a:t>
            </a:r>
          </a:p>
          <a:p>
            <a:pPr lvl="1"/>
            <a:r>
              <a:rPr lang="en-US" sz="2000"/>
              <a:t>e.	Herniation syndrome (e.g., Cushing’s triad)</a:t>
            </a:r>
          </a:p>
        </p:txBody>
      </p:sp>
    </p:spTree>
    <p:extLst>
      <p:ext uri="{BB962C8B-B14F-4D97-AF65-F5344CB8AC3E}">
        <p14:creationId xmlns:p14="http://schemas.microsoft.com/office/powerpoint/2010/main" val="26869180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GB" sz="6000">
                <a:solidFill>
                  <a:schemeClr val="bg1"/>
                </a:solidFill>
              </a:rPr>
              <a:t>Imaging schedule</a:t>
            </a:r>
          </a:p>
        </p:txBody>
      </p:sp>
      <p:graphicFrame>
        <p:nvGraphicFramePr>
          <p:cNvPr id="5" name="Content Placeholder 2">
            <a:extLst>
              <a:ext uri="{FF2B5EF4-FFF2-40B4-BE49-F238E27FC236}">
                <a16:creationId xmlns:a16="http://schemas.microsoft.com/office/drawing/2014/main" id="{5F88D645-6D29-8EC3-772F-9CA72154E42E}"/>
              </a:ext>
            </a:extLst>
          </p:cNvPr>
          <p:cNvGraphicFramePr>
            <a:graphicFrameLocks noGrp="1"/>
          </p:cNvGraphicFramePr>
          <p:nvPr>
            <p:ph idx="1"/>
            <p:extLst>
              <p:ext uri="{D42A27DB-BD31-4B8C-83A1-F6EECF244321}">
                <p14:modId xmlns:p14="http://schemas.microsoft.com/office/powerpoint/2010/main" val="92446619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2026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GB" sz="6000">
                <a:solidFill>
                  <a:schemeClr val="bg1"/>
                </a:solidFill>
              </a:rPr>
              <a:t>                                   Tier 1</a:t>
            </a:r>
          </a:p>
        </p:txBody>
      </p:sp>
      <p:graphicFrame>
        <p:nvGraphicFramePr>
          <p:cNvPr id="5" name="Content Placeholder 2">
            <a:extLst>
              <a:ext uri="{FF2B5EF4-FFF2-40B4-BE49-F238E27FC236}">
                <a16:creationId xmlns:a16="http://schemas.microsoft.com/office/drawing/2014/main" id="{29818BE6-4663-59CB-297D-A82C904D0B73}"/>
              </a:ext>
            </a:extLst>
          </p:cNvPr>
          <p:cNvGraphicFramePr>
            <a:graphicFrameLocks noGrp="1"/>
          </p:cNvGraphicFramePr>
          <p:nvPr>
            <p:ph idx="1"/>
            <p:extLst>
              <p:ext uri="{D42A27DB-BD31-4B8C-83A1-F6EECF244321}">
                <p14:modId xmlns:p14="http://schemas.microsoft.com/office/powerpoint/2010/main" val="420697130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4902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8D8BEFA0-C633-4742-BA5A-7DB14DCBDF12}"/>
              </a:ext>
            </a:extLst>
          </p:cNvPr>
          <p:cNvPicPr>
            <a:picLocks noGrp="1" noChangeAspect="1"/>
          </p:cNvPicPr>
          <p:nvPr>
            <p:ph idx="1"/>
          </p:nvPr>
        </p:nvPicPr>
        <p:blipFill>
          <a:blip r:embed="rId2"/>
          <a:stretch>
            <a:fillRect/>
          </a:stretch>
        </p:blipFill>
        <p:spPr>
          <a:xfrm>
            <a:off x="2930621" y="652067"/>
            <a:ext cx="6291200" cy="5562466"/>
          </a:xfrm>
          <a:prstGeom prst="rect">
            <a:avLst/>
          </a:prstGeom>
        </p:spPr>
      </p:pic>
    </p:spTree>
    <p:extLst>
      <p:ext uri="{BB962C8B-B14F-4D97-AF65-F5344CB8AC3E}">
        <p14:creationId xmlns:p14="http://schemas.microsoft.com/office/powerpoint/2010/main" val="33527663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GB" sz="6000">
                <a:solidFill>
                  <a:schemeClr val="bg1"/>
                </a:solidFill>
              </a:rPr>
              <a:t>                                  Tier 2</a:t>
            </a:r>
          </a:p>
        </p:txBody>
      </p:sp>
      <p:graphicFrame>
        <p:nvGraphicFramePr>
          <p:cNvPr id="12" name="Content Placeholder 2">
            <a:extLst>
              <a:ext uri="{FF2B5EF4-FFF2-40B4-BE49-F238E27FC236}">
                <a16:creationId xmlns:a16="http://schemas.microsoft.com/office/drawing/2014/main" id="{2FB66B7E-1A3C-A68B-D9F6-B36F6FF51ACB}"/>
              </a:ext>
            </a:extLst>
          </p:cNvPr>
          <p:cNvGraphicFramePr>
            <a:graphicFrameLocks noGrp="1"/>
          </p:cNvGraphicFramePr>
          <p:nvPr>
            <p:ph idx="1"/>
            <p:extLst>
              <p:ext uri="{D42A27DB-BD31-4B8C-83A1-F6EECF244321}">
                <p14:modId xmlns:p14="http://schemas.microsoft.com/office/powerpoint/2010/main" val="4251012258"/>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2694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GB" sz="6000">
                <a:solidFill>
                  <a:schemeClr val="bg1"/>
                </a:solidFill>
              </a:rPr>
              <a:t>                                 Tier 3</a:t>
            </a:r>
          </a:p>
        </p:txBody>
      </p:sp>
      <p:graphicFrame>
        <p:nvGraphicFramePr>
          <p:cNvPr id="5" name="Content Placeholder 2">
            <a:extLst>
              <a:ext uri="{FF2B5EF4-FFF2-40B4-BE49-F238E27FC236}">
                <a16:creationId xmlns:a16="http://schemas.microsoft.com/office/drawing/2014/main" id="{747041AA-B65F-0DA2-E796-386CFF149E6B}"/>
              </a:ext>
            </a:extLst>
          </p:cNvPr>
          <p:cNvGraphicFramePr>
            <a:graphicFrameLocks noGrp="1"/>
          </p:cNvGraphicFramePr>
          <p:nvPr>
            <p:ph idx="1"/>
            <p:extLst>
              <p:ext uri="{D42A27DB-BD31-4B8C-83A1-F6EECF244321}">
                <p14:modId xmlns:p14="http://schemas.microsoft.com/office/powerpoint/2010/main" val="111175259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46940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4A73ED-9402-BE49-A269-88FB4B45BF8F}"/>
              </a:ext>
            </a:extLst>
          </p:cNvPr>
          <p:cNvSpPr>
            <a:spLocks noGrp="1"/>
          </p:cNvSpPr>
          <p:nvPr>
            <p:ph type="title"/>
          </p:nvPr>
        </p:nvSpPr>
        <p:spPr>
          <a:xfrm>
            <a:off x="524741" y="620392"/>
            <a:ext cx="3808268" cy="5504688"/>
          </a:xfrm>
        </p:spPr>
        <p:txBody>
          <a:bodyPr>
            <a:normAutofit/>
          </a:bodyPr>
          <a:lstStyle/>
          <a:p>
            <a:r>
              <a:rPr lang="en-US" sz="5600" dirty="0">
                <a:solidFill>
                  <a:schemeClr val="bg1"/>
                </a:solidFill>
              </a:rPr>
              <a:t>                                  TIER 4</a:t>
            </a:r>
            <a:br>
              <a:rPr lang="en-US" sz="5600" dirty="0">
                <a:solidFill>
                  <a:schemeClr val="bg1"/>
                </a:solidFill>
              </a:rPr>
            </a:br>
            <a:r>
              <a:rPr lang="en-US" sz="5600" dirty="0">
                <a:solidFill>
                  <a:schemeClr val="bg1"/>
                </a:solidFill>
              </a:rPr>
              <a:t>                    UNTESTED PROTOCOLS </a:t>
            </a:r>
          </a:p>
        </p:txBody>
      </p:sp>
      <p:graphicFrame>
        <p:nvGraphicFramePr>
          <p:cNvPr id="5" name="Content Placeholder 2">
            <a:extLst>
              <a:ext uri="{FF2B5EF4-FFF2-40B4-BE49-F238E27FC236}">
                <a16:creationId xmlns:a16="http://schemas.microsoft.com/office/drawing/2014/main" id="{7FD31CD5-4EBE-BCFA-EE65-DF5E800FCE35}"/>
              </a:ext>
            </a:extLst>
          </p:cNvPr>
          <p:cNvGraphicFramePr>
            <a:graphicFrameLocks noGrp="1"/>
          </p:cNvGraphicFramePr>
          <p:nvPr>
            <p:ph idx="1"/>
            <p:extLst>
              <p:ext uri="{D42A27DB-BD31-4B8C-83A1-F6EECF244321}">
                <p14:modId xmlns:p14="http://schemas.microsoft.com/office/powerpoint/2010/main" val="2397928209"/>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94676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GB" sz="6000">
                <a:solidFill>
                  <a:schemeClr val="bg1"/>
                </a:solidFill>
              </a:rPr>
              <a:t>Escalating the tiered therapy</a:t>
            </a:r>
          </a:p>
        </p:txBody>
      </p:sp>
      <p:graphicFrame>
        <p:nvGraphicFramePr>
          <p:cNvPr id="5" name="Content Placeholder 2">
            <a:extLst>
              <a:ext uri="{FF2B5EF4-FFF2-40B4-BE49-F238E27FC236}">
                <a16:creationId xmlns:a16="http://schemas.microsoft.com/office/drawing/2014/main" id="{B55FE713-408B-B6AB-D257-F4F89DC95FEE}"/>
              </a:ext>
            </a:extLst>
          </p:cNvPr>
          <p:cNvGraphicFramePr>
            <a:graphicFrameLocks noGrp="1"/>
          </p:cNvGraphicFramePr>
          <p:nvPr>
            <p:ph idx="1"/>
            <p:extLst>
              <p:ext uri="{D42A27DB-BD31-4B8C-83A1-F6EECF244321}">
                <p14:modId xmlns:p14="http://schemas.microsoft.com/office/powerpoint/2010/main" val="337348927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051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1084217" y="97969"/>
            <a:ext cx="2690949" cy="1012373"/>
          </a:xfrm>
          <a:prstGeom prst="diamond">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1600" dirty="0"/>
              <a:t>Suspicion of high ICP</a:t>
            </a:r>
          </a:p>
        </p:txBody>
      </p:sp>
      <p:sp>
        <p:nvSpPr>
          <p:cNvPr id="5" name="Rectangle 4"/>
          <p:cNvSpPr/>
          <p:nvPr/>
        </p:nvSpPr>
        <p:spPr>
          <a:xfrm>
            <a:off x="6459583" y="97971"/>
            <a:ext cx="3024051" cy="10895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1400" dirty="0"/>
              <a:t>Maintain intubation</a:t>
            </a:r>
          </a:p>
          <a:p>
            <a:pPr algn="ctr"/>
            <a:r>
              <a:rPr lang="en-GB" sz="1400" dirty="0"/>
              <a:t>Ventilation, Analgesia</a:t>
            </a:r>
          </a:p>
          <a:p>
            <a:pPr algn="ctr"/>
            <a:r>
              <a:rPr lang="en-GB" sz="1400" dirty="0"/>
              <a:t>Sedation, MAP ≥90</a:t>
            </a:r>
          </a:p>
        </p:txBody>
      </p:sp>
      <p:sp>
        <p:nvSpPr>
          <p:cNvPr id="6" name="Rectangle 5"/>
          <p:cNvSpPr/>
          <p:nvPr/>
        </p:nvSpPr>
        <p:spPr>
          <a:xfrm>
            <a:off x="6990671" y="1511200"/>
            <a:ext cx="2007596" cy="39718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a:t>Initiate Tier 1</a:t>
            </a:r>
          </a:p>
        </p:txBody>
      </p:sp>
      <p:sp>
        <p:nvSpPr>
          <p:cNvPr id="7" name="Diamond 6"/>
          <p:cNvSpPr/>
          <p:nvPr/>
        </p:nvSpPr>
        <p:spPr>
          <a:xfrm>
            <a:off x="6355079" y="2239025"/>
            <a:ext cx="3233057" cy="922591"/>
          </a:xfrm>
          <a:prstGeom prst="diamond">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1600" dirty="0"/>
              <a:t>Abnormal CT</a:t>
            </a:r>
          </a:p>
          <a:p>
            <a:pPr algn="ctr"/>
            <a:r>
              <a:rPr lang="en-GB" sz="1600" dirty="0"/>
              <a:t>Neuro-worsening</a:t>
            </a:r>
          </a:p>
        </p:txBody>
      </p:sp>
      <p:sp>
        <p:nvSpPr>
          <p:cNvPr id="8" name="Rounded Rectangle 7"/>
          <p:cNvSpPr/>
          <p:nvPr/>
        </p:nvSpPr>
        <p:spPr>
          <a:xfrm>
            <a:off x="1515290" y="1505248"/>
            <a:ext cx="1828800" cy="64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Observation</a:t>
            </a:r>
          </a:p>
        </p:txBody>
      </p:sp>
      <p:sp>
        <p:nvSpPr>
          <p:cNvPr id="9" name="Rounded Rectangle 8"/>
          <p:cNvSpPr/>
          <p:nvPr/>
        </p:nvSpPr>
        <p:spPr>
          <a:xfrm>
            <a:off x="1387927" y="3122922"/>
            <a:ext cx="2083526" cy="9078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u="sng" dirty="0">
                <a:solidFill>
                  <a:srgbClr val="FF0000"/>
                </a:solidFill>
              </a:rPr>
              <a:t>Non-tiered therapies</a:t>
            </a:r>
          </a:p>
          <a:p>
            <a:pPr algn="ctr"/>
            <a:r>
              <a:rPr lang="en-GB" sz="1600" dirty="0">
                <a:solidFill>
                  <a:schemeClr val="bg1"/>
                </a:solidFill>
              </a:rPr>
              <a:t>Hyperventilation</a:t>
            </a:r>
          </a:p>
          <a:p>
            <a:pPr algn="ctr"/>
            <a:r>
              <a:rPr lang="en-GB" sz="1600" dirty="0">
                <a:solidFill>
                  <a:schemeClr val="bg1"/>
                </a:solidFill>
              </a:rPr>
              <a:t>Diuretics</a:t>
            </a:r>
          </a:p>
        </p:txBody>
      </p:sp>
      <p:sp>
        <p:nvSpPr>
          <p:cNvPr id="10" name="Rounded Rectangle 9"/>
          <p:cNvSpPr/>
          <p:nvPr/>
        </p:nvSpPr>
        <p:spPr>
          <a:xfrm>
            <a:off x="9875520" y="3480879"/>
            <a:ext cx="2220685" cy="90786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a:t>Treatment Weaning</a:t>
            </a:r>
          </a:p>
        </p:txBody>
      </p:sp>
      <p:sp>
        <p:nvSpPr>
          <p:cNvPr id="11" name="Diamond 10"/>
          <p:cNvSpPr/>
          <p:nvPr/>
        </p:nvSpPr>
        <p:spPr>
          <a:xfrm>
            <a:off x="6377940" y="3477532"/>
            <a:ext cx="3233057" cy="952801"/>
          </a:xfrm>
          <a:prstGeom prst="diamond">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1600" dirty="0"/>
              <a:t>Neuro-worsening</a:t>
            </a:r>
          </a:p>
        </p:txBody>
      </p:sp>
      <p:sp>
        <p:nvSpPr>
          <p:cNvPr id="12" name="Rounded Rectangle 11"/>
          <p:cNvSpPr/>
          <p:nvPr/>
        </p:nvSpPr>
        <p:spPr>
          <a:xfrm>
            <a:off x="7025570" y="4705199"/>
            <a:ext cx="2222933" cy="59598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a:t>Escalate Therapy</a:t>
            </a:r>
          </a:p>
          <a:p>
            <a:pPr algn="ctr"/>
            <a:r>
              <a:rPr lang="en-GB" dirty="0"/>
              <a:t>Next Tier</a:t>
            </a:r>
          </a:p>
        </p:txBody>
      </p:sp>
      <p:sp>
        <p:nvSpPr>
          <p:cNvPr id="15" name="Right Arrow 14"/>
          <p:cNvSpPr/>
          <p:nvPr/>
        </p:nvSpPr>
        <p:spPr>
          <a:xfrm>
            <a:off x="3775166" y="480056"/>
            <a:ext cx="2684417" cy="20561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6" name="TextBox 15"/>
          <p:cNvSpPr txBox="1"/>
          <p:nvPr/>
        </p:nvSpPr>
        <p:spPr>
          <a:xfrm>
            <a:off x="4846320" y="222069"/>
            <a:ext cx="666206" cy="369332"/>
          </a:xfrm>
          <a:prstGeom prst="rect">
            <a:avLst/>
          </a:prstGeom>
          <a:noFill/>
        </p:spPr>
        <p:txBody>
          <a:bodyPr wrap="square" rtlCol="0">
            <a:spAutoFit/>
          </a:bodyPr>
          <a:lstStyle/>
          <a:p>
            <a:r>
              <a:rPr lang="en-GB" dirty="0">
                <a:solidFill>
                  <a:srgbClr val="FF0000"/>
                </a:solidFill>
              </a:rPr>
              <a:t>Yes</a:t>
            </a:r>
          </a:p>
        </p:txBody>
      </p:sp>
      <p:sp>
        <p:nvSpPr>
          <p:cNvPr id="17" name="Down Arrow 16"/>
          <p:cNvSpPr/>
          <p:nvPr/>
        </p:nvSpPr>
        <p:spPr>
          <a:xfrm>
            <a:off x="7827916" y="1226683"/>
            <a:ext cx="287384" cy="2702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Down Arrow 17"/>
          <p:cNvSpPr/>
          <p:nvPr/>
        </p:nvSpPr>
        <p:spPr>
          <a:xfrm>
            <a:off x="7827916" y="1902395"/>
            <a:ext cx="287384" cy="2963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Down Arrow 18"/>
          <p:cNvSpPr/>
          <p:nvPr/>
        </p:nvSpPr>
        <p:spPr>
          <a:xfrm>
            <a:off x="7824651" y="3161616"/>
            <a:ext cx="287384" cy="3608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Diamond 19"/>
          <p:cNvSpPr/>
          <p:nvPr/>
        </p:nvSpPr>
        <p:spPr>
          <a:xfrm>
            <a:off x="6419369" y="5568786"/>
            <a:ext cx="3161219" cy="889336"/>
          </a:xfrm>
          <a:prstGeom prst="diamond">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1600" dirty="0"/>
              <a:t>Abnormal CT</a:t>
            </a:r>
          </a:p>
          <a:p>
            <a:pPr algn="ctr"/>
            <a:r>
              <a:rPr lang="en-GB" sz="1600" dirty="0"/>
              <a:t>Neuro-worsening</a:t>
            </a:r>
          </a:p>
        </p:txBody>
      </p:sp>
      <p:sp>
        <p:nvSpPr>
          <p:cNvPr id="21" name="Diamond 20"/>
          <p:cNvSpPr/>
          <p:nvPr/>
        </p:nvSpPr>
        <p:spPr>
          <a:xfrm>
            <a:off x="673551" y="5501170"/>
            <a:ext cx="3512277" cy="934835"/>
          </a:xfrm>
          <a:prstGeom prst="diamond">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a:t>Neuro-worsening</a:t>
            </a:r>
          </a:p>
        </p:txBody>
      </p:sp>
      <p:sp>
        <p:nvSpPr>
          <p:cNvPr id="22" name="TextBox 21"/>
          <p:cNvSpPr txBox="1"/>
          <p:nvPr/>
        </p:nvSpPr>
        <p:spPr>
          <a:xfrm>
            <a:off x="8241034" y="3122922"/>
            <a:ext cx="582113" cy="369332"/>
          </a:xfrm>
          <a:prstGeom prst="rect">
            <a:avLst/>
          </a:prstGeom>
          <a:noFill/>
        </p:spPr>
        <p:txBody>
          <a:bodyPr wrap="square" rtlCol="0">
            <a:spAutoFit/>
          </a:bodyPr>
          <a:lstStyle/>
          <a:p>
            <a:r>
              <a:rPr lang="en-GB" b="1" dirty="0"/>
              <a:t>Yes</a:t>
            </a:r>
          </a:p>
        </p:txBody>
      </p:sp>
      <p:sp>
        <p:nvSpPr>
          <p:cNvPr id="23" name="Down Arrow 22"/>
          <p:cNvSpPr/>
          <p:nvPr/>
        </p:nvSpPr>
        <p:spPr>
          <a:xfrm>
            <a:off x="7856287" y="4445056"/>
            <a:ext cx="287384" cy="2528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Down Arrow 23"/>
          <p:cNvSpPr/>
          <p:nvPr/>
        </p:nvSpPr>
        <p:spPr>
          <a:xfrm>
            <a:off x="7844242" y="5308441"/>
            <a:ext cx="280855" cy="244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p:cNvCxnSpPr>
            <a:stCxn id="7" idx="3"/>
          </p:cNvCxnSpPr>
          <p:nvPr/>
        </p:nvCxnSpPr>
        <p:spPr>
          <a:xfrm flipV="1">
            <a:off x="9588136" y="2700320"/>
            <a:ext cx="1397726" cy="1"/>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Arrow Connector 29"/>
          <p:cNvCxnSpPr/>
          <p:nvPr/>
        </p:nvCxnSpPr>
        <p:spPr>
          <a:xfrm>
            <a:off x="10985863" y="2700321"/>
            <a:ext cx="0" cy="78055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Elbow Connector 33"/>
          <p:cNvCxnSpPr>
            <a:stCxn id="9" idx="0"/>
            <a:endCxn id="7" idx="1"/>
          </p:cNvCxnSpPr>
          <p:nvPr/>
        </p:nvCxnSpPr>
        <p:spPr>
          <a:xfrm rot="5400000" flipH="1" flipV="1">
            <a:off x="4181084" y="948928"/>
            <a:ext cx="422601" cy="3925389"/>
          </a:xfrm>
          <a:prstGeom prst="bentConnector2">
            <a:avLst/>
          </a:prstGeom>
          <a:ln>
            <a:tailEnd type="triangle"/>
          </a:ln>
        </p:spPr>
        <p:style>
          <a:lnRef idx="3">
            <a:schemeClr val="dk1"/>
          </a:lnRef>
          <a:fillRef idx="0">
            <a:schemeClr val="dk1"/>
          </a:fillRef>
          <a:effectRef idx="2">
            <a:schemeClr val="dk1"/>
          </a:effectRef>
          <a:fontRef idx="minor">
            <a:schemeClr val="tx1"/>
          </a:fontRef>
        </p:style>
      </p:cxnSp>
      <p:sp>
        <p:nvSpPr>
          <p:cNvPr id="35" name="TextBox 34"/>
          <p:cNvSpPr txBox="1"/>
          <p:nvPr/>
        </p:nvSpPr>
        <p:spPr>
          <a:xfrm>
            <a:off x="9875520" y="2237945"/>
            <a:ext cx="549861" cy="369332"/>
          </a:xfrm>
          <a:prstGeom prst="rect">
            <a:avLst/>
          </a:prstGeom>
          <a:noFill/>
        </p:spPr>
        <p:txBody>
          <a:bodyPr wrap="square" rtlCol="0">
            <a:spAutoFit/>
          </a:bodyPr>
          <a:lstStyle/>
          <a:p>
            <a:r>
              <a:rPr lang="en-GB" dirty="0"/>
              <a:t>NO</a:t>
            </a:r>
          </a:p>
        </p:txBody>
      </p:sp>
      <p:cxnSp>
        <p:nvCxnSpPr>
          <p:cNvPr id="37" name="Elbow Connector 36"/>
          <p:cNvCxnSpPr/>
          <p:nvPr/>
        </p:nvCxnSpPr>
        <p:spPr>
          <a:xfrm flipV="1">
            <a:off x="10985862" y="4441053"/>
            <a:ext cx="0" cy="157240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2" name="Straight Connector 41"/>
          <p:cNvCxnSpPr>
            <a:stCxn id="20" idx="3"/>
          </p:cNvCxnSpPr>
          <p:nvPr/>
        </p:nvCxnSpPr>
        <p:spPr>
          <a:xfrm>
            <a:off x="9580588" y="6013454"/>
            <a:ext cx="1405274" cy="0"/>
          </a:xfrm>
          <a:prstGeom prst="line">
            <a:avLst/>
          </a:prstGeom>
        </p:spPr>
        <p:style>
          <a:lnRef idx="3">
            <a:schemeClr val="accent2"/>
          </a:lnRef>
          <a:fillRef idx="0">
            <a:schemeClr val="accent2"/>
          </a:fillRef>
          <a:effectRef idx="2">
            <a:schemeClr val="accent2"/>
          </a:effectRef>
          <a:fontRef idx="minor">
            <a:schemeClr val="tx1"/>
          </a:fontRef>
        </p:style>
      </p:cxnSp>
      <p:sp>
        <p:nvSpPr>
          <p:cNvPr id="44" name="TextBox 43"/>
          <p:cNvSpPr txBox="1"/>
          <p:nvPr/>
        </p:nvSpPr>
        <p:spPr>
          <a:xfrm>
            <a:off x="9871745" y="5552789"/>
            <a:ext cx="822960" cy="369332"/>
          </a:xfrm>
          <a:prstGeom prst="rect">
            <a:avLst/>
          </a:prstGeom>
          <a:noFill/>
        </p:spPr>
        <p:txBody>
          <a:bodyPr wrap="square" rtlCol="0">
            <a:spAutoFit/>
          </a:bodyPr>
          <a:lstStyle/>
          <a:p>
            <a:r>
              <a:rPr lang="en-GB" dirty="0"/>
              <a:t>NO</a:t>
            </a:r>
          </a:p>
        </p:txBody>
      </p:sp>
      <p:cxnSp>
        <p:nvCxnSpPr>
          <p:cNvPr id="47" name="Straight Arrow Connector 46"/>
          <p:cNvCxnSpPr>
            <a:stCxn id="20" idx="1"/>
            <a:endCxn id="21" idx="3"/>
          </p:cNvCxnSpPr>
          <p:nvPr/>
        </p:nvCxnSpPr>
        <p:spPr>
          <a:xfrm flipH="1" flipV="1">
            <a:off x="4185828" y="5968588"/>
            <a:ext cx="2233541" cy="44866"/>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9" name="TextBox 48"/>
          <p:cNvSpPr txBox="1"/>
          <p:nvPr/>
        </p:nvSpPr>
        <p:spPr>
          <a:xfrm>
            <a:off x="5117374" y="5607703"/>
            <a:ext cx="666206" cy="369332"/>
          </a:xfrm>
          <a:prstGeom prst="rect">
            <a:avLst/>
          </a:prstGeom>
          <a:noFill/>
        </p:spPr>
        <p:txBody>
          <a:bodyPr wrap="square" rtlCol="0">
            <a:spAutoFit/>
          </a:bodyPr>
          <a:lstStyle/>
          <a:p>
            <a:r>
              <a:rPr lang="en-GB" b="1" dirty="0"/>
              <a:t>Yes</a:t>
            </a:r>
          </a:p>
        </p:txBody>
      </p:sp>
      <p:cxnSp>
        <p:nvCxnSpPr>
          <p:cNvPr id="51" name="Straight Arrow Connector 50"/>
          <p:cNvCxnSpPr>
            <a:stCxn id="21" idx="0"/>
            <a:endCxn id="9" idx="2"/>
          </p:cNvCxnSpPr>
          <p:nvPr/>
        </p:nvCxnSpPr>
        <p:spPr>
          <a:xfrm flipV="1">
            <a:off x="2429690" y="4030791"/>
            <a:ext cx="0" cy="147037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3" name="TextBox 52"/>
          <p:cNvSpPr txBox="1"/>
          <p:nvPr/>
        </p:nvSpPr>
        <p:spPr>
          <a:xfrm>
            <a:off x="2464491" y="4586837"/>
            <a:ext cx="666206" cy="369332"/>
          </a:xfrm>
          <a:prstGeom prst="rect">
            <a:avLst/>
          </a:prstGeom>
          <a:noFill/>
        </p:spPr>
        <p:txBody>
          <a:bodyPr wrap="square" rtlCol="0">
            <a:spAutoFit/>
          </a:bodyPr>
          <a:lstStyle/>
          <a:p>
            <a:r>
              <a:rPr lang="en-GB" b="1" dirty="0"/>
              <a:t>Yes</a:t>
            </a:r>
          </a:p>
        </p:txBody>
      </p:sp>
      <p:cxnSp>
        <p:nvCxnSpPr>
          <p:cNvPr id="55" name="Straight Arrow Connector 54"/>
          <p:cNvCxnSpPr>
            <a:stCxn id="11" idx="1"/>
          </p:cNvCxnSpPr>
          <p:nvPr/>
        </p:nvCxnSpPr>
        <p:spPr>
          <a:xfrm flipH="1" flipV="1">
            <a:off x="3513909" y="3953932"/>
            <a:ext cx="2864031" cy="1"/>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56" name="TextBox 55"/>
          <p:cNvSpPr txBox="1"/>
          <p:nvPr/>
        </p:nvSpPr>
        <p:spPr>
          <a:xfrm>
            <a:off x="5669278" y="3603466"/>
            <a:ext cx="666206" cy="369332"/>
          </a:xfrm>
          <a:prstGeom prst="rect">
            <a:avLst/>
          </a:prstGeom>
          <a:noFill/>
        </p:spPr>
        <p:txBody>
          <a:bodyPr wrap="square" rtlCol="0">
            <a:spAutoFit/>
          </a:bodyPr>
          <a:lstStyle/>
          <a:p>
            <a:r>
              <a:rPr lang="en-GB" b="1" dirty="0"/>
              <a:t>Yes</a:t>
            </a:r>
          </a:p>
        </p:txBody>
      </p:sp>
      <p:cxnSp>
        <p:nvCxnSpPr>
          <p:cNvPr id="58" name="Straight Arrow Connector 57"/>
          <p:cNvCxnSpPr>
            <a:stCxn id="4" idx="2"/>
            <a:endCxn id="8" idx="0"/>
          </p:cNvCxnSpPr>
          <p:nvPr/>
        </p:nvCxnSpPr>
        <p:spPr>
          <a:xfrm flipH="1">
            <a:off x="2429690" y="1110342"/>
            <a:ext cx="2" cy="39490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0" name="Elbow Connector 59"/>
          <p:cNvCxnSpPr>
            <a:stCxn id="8" idx="1"/>
            <a:endCxn id="4" idx="1"/>
          </p:cNvCxnSpPr>
          <p:nvPr/>
        </p:nvCxnSpPr>
        <p:spPr>
          <a:xfrm rot="10800000">
            <a:off x="1084218" y="604156"/>
            <a:ext cx="431073" cy="1221132"/>
          </a:xfrm>
          <a:prstGeom prst="bentConnector3">
            <a:avLst>
              <a:gd name="adj1" fmla="val 153030"/>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565299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Alternate Process 9"/>
          <p:cNvSpPr/>
          <p:nvPr/>
        </p:nvSpPr>
        <p:spPr>
          <a:xfrm>
            <a:off x="4833257" y="2312122"/>
            <a:ext cx="2573384" cy="836026"/>
          </a:xfrm>
          <a:prstGeom prst="flowChartAlternateProcess">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a:t>Pupils</a:t>
            </a:r>
          </a:p>
          <a:p>
            <a:pPr algn="ctr"/>
            <a:r>
              <a:rPr lang="en-GB" dirty="0"/>
              <a:t>GCS motor score</a:t>
            </a:r>
          </a:p>
          <a:p>
            <a:pPr algn="ctr"/>
            <a:r>
              <a:rPr lang="en-GB" dirty="0"/>
              <a:t>Marshall CT score</a:t>
            </a:r>
          </a:p>
        </p:txBody>
      </p:sp>
      <p:sp>
        <p:nvSpPr>
          <p:cNvPr id="11" name="Rectangle 10"/>
          <p:cNvSpPr/>
          <p:nvPr/>
        </p:nvSpPr>
        <p:spPr>
          <a:xfrm>
            <a:off x="4663440" y="5812970"/>
            <a:ext cx="3122023" cy="90133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a:t>Discontinue recently added tx</a:t>
            </a:r>
          </a:p>
          <a:p>
            <a:pPr algn="ctr"/>
            <a:r>
              <a:rPr lang="en-GB" dirty="0"/>
              <a:t>MAP Threshold 80 mmHg</a:t>
            </a:r>
          </a:p>
        </p:txBody>
      </p:sp>
      <p:sp>
        <p:nvSpPr>
          <p:cNvPr id="12" name="Flowchart: Alternate Process 11"/>
          <p:cNvSpPr/>
          <p:nvPr/>
        </p:nvSpPr>
        <p:spPr>
          <a:xfrm>
            <a:off x="8321040" y="4493624"/>
            <a:ext cx="1854926" cy="757646"/>
          </a:xfrm>
          <a:prstGeom prst="flowChartAlternateProcess">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a:t>Overall clinical picture</a:t>
            </a:r>
          </a:p>
        </p:txBody>
      </p:sp>
      <p:sp>
        <p:nvSpPr>
          <p:cNvPr id="13" name="Flowchart: Alternate Process 12"/>
          <p:cNvSpPr/>
          <p:nvPr/>
        </p:nvSpPr>
        <p:spPr>
          <a:xfrm>
            <a:off x="10933611" y="2076992"/>
            <a:ext cx="1257846" cy="698859"/>
          </a:xfrm>
          <a:prstGeom prst="flowChartAlternateProcess">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a:t>Delay weaning</a:t>
            </a:r>
          </a:p>
        </p:txBody>
      </p:sp>
      <p:sp>
        <p:nvSpPr>
          <p:cNvPr id="14" name="Flowchart: Alternate Process 13"/>
          <p:cNvSpPr/>
          <p:nvPr/>
        </p:nvSpPr>
        <p:spPr>
          <a:xfrm>
            <a:off x="10909120" y="4480560"/>
            <a:ext cx="1282337" cy="770710"/>
          </a:xfrm>
          <a:prstGeom prst="flowChartAlternateProcess">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a:t>favourable</a:t>
            </a:r>
          </a:p>
        </p:txBody>
      </p:sp>
      <p:sp>
        <p:nvSpPr>
          <p:cNvPr id="15" name="Flowchart: Alternate Process 14"/>
          <p:cNvSpPr/>
          <p:nvPr/>
        </p:nvSpPr>
        <p:spPr>
          <a:xfrm>
            <a:off x="10909121" y="6061165"/>
            <a:ext cx="1282880" cy="796835"/>
          </a:xfrm>
          <a:prstGeom prst="flowChartAlternateProcess">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a:t>Proceed with caution</a:t>
            </a:r>
          </a:p>
        </p:txBody>
      </p:sp>
      <p:sp>
        <p:nvSpPr>
          <p:cNvPr id="18" name="Down Arrow 17"/>
          <p:cNvSpPr/>
          <p:nvPr/>
        </p:nvSpPr>
        <p:spPr>
          <a:xfrm>
            <a:off x="6041570" y="1227902"/>
            <a:ext cx="156754" cy="32657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Down Arrow 18"/>
          <p:cNvSpPr/>
          <p:nvPr/>
        </p:nvSpPr>
        <p:spPr>
          <a:xfrm>
            <a:off x="6041570" y="2083522"/>
            <a:ext cx="130628" cy="2286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0" name="Down Arrow 19"/>
          <p:cNvSpPr/>
          <p:nvPr/>
        </p:nvSpPr>
        <p:spPr>
          <a:xfrm>
            <a:off x="6041570" y="3148148"/>
            <a:ext cx="130627" cy="3527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1" name="Down Arrow 20"/>
          <p:cNvSpPr/>
          <p:nvPr/>
        </p:nvSpPr>
        <p:spPr>
          <a:xfrm>
            <a:off x="6041570" y="4193174"/>
            <a:ext cx="130628" cy="31350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2" name="Rounded Rectangle 21"/>
          <p:cNvSpPr/>
          <p:nvPr/>
        </p:nvSpPr>
        <p:spPr>
          <a:xfrm>
            <a:off x="4833257" y="770710"/>
            <a:ext cx="2573383" cy="45719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a:t>Neuro-exam</a:t>
            </a:r>
          </a:p>
        </p:txBody>
      </p:sp>
      <p:sp>
        <p:nvSpPr>
          <p:cNvPr id="23" name="Rounded Rectangle 22"/>
          <p:cNvSpPr/>
          <p:nvPr/>
        </p:nvSpPr>
        <p:spPr>
          <a:xfrm>
            <a:off x="4833257" y="1554483"/>
            <a:ext cx="2573383" cy="52250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a:t>Stable/improving</a:t>
            </a:r>
          </a:p>
        </p:txBody>
      </p:sp>
      <p:sp>
        <p:nvSpPr>
          <p:cNvPr id="24" name="Flowchart: Alternate Process 23"/>
          <p:cNvSpPr/>
          <p:nvPr/>
        </p:nvSpPr>
        <p:spPr>
          <a:xfrm>
            <a:off x="4833257" y="4506686"/>
            <a:ext cx="2573383" cy="627017"/>
          </a:xfrm>
          <a:prstGeom prst="flowChartAlternateProcess">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a:t>Decision to Wean</a:t>
            </a:r>
          </a:p>
        </p:txBody>
      </p:sp>
      <p:sp>
        <p:nvSpPr>
          <p:cNvPr id="25" name="Flowchart: Alternate Process 24"/>
          <p:cNvSpPr/>
          <p:nvPr/>
        </p:nvSpPr>
        <p:spPr>
          <a:xfrm>
            <a:off x="4833257" y="3500848"/>
            <a:ext cx="2573383" cy="692326"/>
          </a:xfrm>
          <a:prstGeom prst="flowChartAlternateProcess">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a:t>Treatment weaning</a:t>
            </a:r>
          </a:p>
        </p:txBody>
      </p:sp>
      <p:sp>
        <p:nvSpPr>
          <p:cNvPr id="26" name="Rounded Rectangle 25"/>
          <p:cNvSpPr/>
          <p:nvPr/>
        </p:nvSpPr>
        <p:spPr>
          <a:xfrm>
            <a:off x="4833257" y="0"/>
            <a:ext cx="2573383" cy="444135"/>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a:t>SICH Tx</a:t>
            </a:r>
          </a:p>
        </p:txBody>
      </p:sp>
      <p:sp>
        <p:nvSpPr>
          <p:cNvPr id="27" name="Down Arrow 26"/>
          <p:cNvSpPr/>
          <p:nvPr/>
        </p:nvSpPr>
        <p:spPr>
          <a:xfrm>
            <a:off x="6037214" y="426716"/>
            <a:ext cx="156754" cy="32657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Down Arrow 27"/>
          <p:cNvSpPr/>
          <p:nvPr/>
        </p:nvSpPr>
        <p:spPr>
          <a:xfrm>
            <a:off x="6037214" y="5116283"/>
            <a:ext cx="121921" cy="69668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9" name="Right Arrow 28"/>
          <p:cNvSpPr/>
          <p:nvPr/>
        </p:nvSpPr>
        <p:spPr>
          <a:xfrm>
            <a:off x="7406640" y="4807131"/>
            <a:ext cx="908416" cy="20900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0" name="Right Arrow 29"/>
          <p:cNvSpPr/>
          <p:nvPr/>
        </p:nvSpPr>
        <p:spPr>
          <a:xfrm>
            <a:off x="10175966" y="4835434"/>
            <a:ext cx="727170" cy="152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32" name="Straight Arrow Connector 31"/>
          <p:cNvCxnSpPr>
            <a:stCxn id="14" idx="0"/>
            <a:endCxn id="13" idx="2"/>
          </p:cNvCxnSpPr>
          <p:nvPr/>
        </p:nvCxnSpPr>
        <p:spPr>
          <a:xfrm flipV="1">
            <a:off x="11550289" y="2775851"/>
            <a:ext cx="12245" cy="1704709"/>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p:cNvCxnSpPr>
            <a:stCxn id="14" idx="2"/>
            <a:endCxn id="15" idx="0"/>
          </p:cNvCxnSpPr>
          <p:nvPr/>
        </p:nvCxnSpPr>
        <p:spPr>
          <a:xfrm>
            <a:off x="11550289" y="5251270"/>
            <a:ext cx="272" cy="809895"/>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6" name="Straight Arrow Connector 35"/>
          <p:cNvCxnSpPr>
            <a:stCxn id="15" idx="1"/>
          </p:cNvCxnSpPr>
          <p:nvPr/>
        </p:nvCxnSpPr>
        <p:spPr>
          <a:xfrm flipH="1" flipV="1">
            <a:off x="7785463" y="6439989"/>
            <a:ext cx="3123658" cy="19594"/>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8" name="Elbow Connector 37"/>
          <p:cNvCxnSpPr>
            <a:stCxn id="11" idx="1"/>
            <a:endCxn id="39" idx="2"/>
          </p:cNvCxnSpPr>
          <p:nvPr/>
        </p:nvCxnSpPr>
        <p:spPr>
          <a:xfrm rot="10800000">
            <a:off x="2193200" y="444136"/>
            <a:ext cx="2470241" cy="5819505"/>
          </a:xfrm>
          <a:prstGeom prst="bentConnector2">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39" name="Rounded Rectangle 38"/>
          <p:cNvSpPr/>
          <p:nvPr/>
        </p:nvSpPr>
        <p:spPr>
          <a:xfrm>
            <a:off x="1068431" y="0"/>
            <a:ext cx="2249535" cy="444135"/>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a:t>Do not wean</a:t>
            </a:r>
          </a:p>
        </p:txBody>
      </p:sp>
      <p:cxnSp>
        <p:nvCxnSpPr>
          <p:cNvPr id="42" name="Straight Arrow Connector 41"/>
          <p:cNvCxnSpPr>
            <a:stCxn id="26" idx="1"/>
            <a:endCxn id="39" idx="3"/>
          </p:cNvCxnSpPr>
          <p:nvPr/>
        </p:nvCxnSpPr>
        <p:spPr>
          <a:xfrm flipH="1">
            <a:off x="3317966" y="222068"/>
            <a:ext cx="151529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4" name="Elbow Connector 43"/>
          <p:cNvCxnSpPr>
            <a:endCxn id="10" idx="3"/>
          </p:cNvCxnSpPr>
          <p:nvPr/>
        </p:nvCxnSpPr>
        <p:spPr>
          <a:xfrm rot="10800000" flipV="1">
            <a:off x="7406642" y="2625633"/>
            <a:ext cx="3496495" cy="104501"/>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
        <p:nvSpPr>
          <p:cNvPr id="45" name="TextBox 44"/>
          <p:cNvSpPr txBox="1"/>
          <p:nvPr/>
        </p:nvSpPr>
        <p:spPr>
          <a:xfrm>
            <a:off x="10933611" y="3427211"/>
            <a:ext cx="653143" cy="369332"/>
          </a:xfrm>
          <a:prstGeom prst="rect">
            <a:avLst/>
          </a:prstGeom>
          <a:noFill/>
        </p:spPr>
        <p:txBody>
          <a:bodyPr wrap="square" rtlCol="0">
            <a:spAutoFit/>
          </a:bodyPr>
          <a:lstStyle/>
          <a:p>
            <a:r>
              <a:rPr lang="en-GB" b="1" dirty="0"/>
              <a:t>NO</a:t>
            </a:r>
          </a:p>
        </p:txBody>
      </p:sp>
      <p:sp>
        <p:nvSpPr>
          <p:cNvPr id="46" name="TextBox 45"/>
          <p:cNvSpPr txBox="1"/>
          <p:nvPr/>
        </p:nvSpPr>
        <p:spPr>
          <a:xfrm>
            <a:off x="10897145" y="5508957"/>
            <a:ext cx="653143" cy="369332"/>
          </a:xfrm>
          <a:prstGeom prst="rect">
            <a:avLst/>
          </a:prstGeom>
          <a:noFill/>
        </p:spPr>
        <p:txBody>
          <a:bodyPr wrap="square" rtlCol="0">
            <a:spAutoFit/>
          </a:bodyPr>
          <a:lstStyle/>
          <a:p>
            <a:r>
              <a:rPr lang="en-GB" b="1" dirty="0"/>
              <a:t>YES</a:t>
            </a:r>
          </a:p>
        </p:txBody>
      </p:sp>
      <p:sp>
        <p:nvSpPr>
          <p:cNvPr id="47" name="TextBox 46"/>
          <p:cNvSpPr txBox="1"/>
          <p:nvPr/>
        </p:nvSpPr>
        <p:spPr>
          <a:xfrm>
            <a:off x="3665217" y="259470"/>
            <a:ext cx="653143" cy="369332"/>
          </a:xfrm>
          <a:prstGeom prst="rect">
            <a:avLst/>
          </a:prstGeom>
          <a:noFill/>
        </p:spPr>
        <p:txBody>
          <a:bodyPr wrap="square" rtlCol="0">
            <a:spAutoFit/>
          </a:bodyPr>
          <a:lstStyle/>
          <a:p>
            <a:r>
              <a:rPr lang="en-GB" b="1" dirty="0"/>
              <a:t>NO</a:t>
            </a:r>
          </a:p>
        </p:txBody>
      </p:sp>
    </p:spTree>
    <p:extLst>
      <p:ext uri="{BB962C8B-B14F-4D97-AF65-F5344CB8AC3E}">
        <p14:creationId xmlns:p14="http://schemas.microsoft.com/office/powerpoint/2010/main" val="53061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67937" y="893749"/>
          <a:ext cx="8867500" cy="5244891"/>
        </p:xfrm>
        <a:graphic>
          <a:graphicData uri="http://schemas.openxmlformats.org/drawingml/2006/table">
            <a:tbl>
              <a:tblPr firstRow="1" bandRow="1"/>
              <a:tblGrid>
                <a:gridCol w="886750">
                  <a:extLst>
                    <a:ext uri="{9D8B030D-6E8A-4147-A177-3AD203B41FA5}">
                      <a16:colId xmlns:a16="http://schemas.microsoft.com/office/drawing/2014/main" val="3158059557"/>
                    </a:ext>
                  </a:extLst>
                </a:gridCol>
                <a:gridCol w="1109690">
                  <a:extLst>
                    <a:ext uri="{9D8B030D-6E8A-4147-A177-3AD203B41FA5}">
                      <a16:colId xmlns:a16="http://schemas.microsoft.com/office/drawing/2014/main" val="377459700"/>
                    </a:ext>
                  </a:extLst>
                </a:gridCol>
                <a:gridCol w="822960">
                  <a:extLst>
                    <a:ext uri="{9D8B030D-6E8A-4147-A177-3AD203B41FA5}">
                      <a16:colId xmlns:a16="http://schemas.microsoft.com/office/drawing/2014/main" val="1027350391"/>
                    </a:ext>
                  </a:extLst>
                </a:gridCol>
                <a:gridCol w="727600">
                  <a:extLst>
                    <a:ext uri="{9D8B030D-6E8A-4147-A177-3AD203B41FA5}">
                      <a16:colId xmlns:a16="http://schemas.microsoft.com/office/drawing/2014/main" val="1652675585"/>
                    </a:ext>
                  </a:extLst>
                </a:gridCol>
                <a:gridCol w="886750">
                  <a:extLst>
                    <a:ext uri="{9D8B030D-6E8A-4147-A177-3AD203B41FA5}">
                      <a16:colId xmlns:a16="http://schemas.microsoft.com/office/drawing/2014/main" val="2793063119"/>
                    </a:ext>
                  </a:extLst>
                </a:gridCol>
                <a:gridCol w="886750">
                  <a:extLst>
                    <a:ext uri="{9D8B030D-6E8A-4147-A177-3AD203B41FA5}">
                      <a16:colId xmlns:a16="http://schemas.microsoft.com/office/drawing/2014/main" val="552075461"/>
                    </a:ext>
                  </a:extLst>
                </a:gridCol>
                <a:gridCol w="886750">
                  <a:extLst>
                    <a:ext uri="{9D8B030D-6E8A-4147-A177-3AD203B41FA5}">
                      <a16:colId xmlns:a16="http://schemas.microsoft.com/office/drawing/2014/main" val="2350493744"/>
                    </a:ext>
                  </a:extLst>
                </a:gridCol>
                <a:gridCol w="886750">
                  <a:extLst>
                    <a:ext uri="{9D8B030D-6E8A-4147-A177-3AD203B41FA5}">
                      <a16:colId xmlns:a16="http://schemas.microsoft.com/office/drawing/2014/main" val="2561058809"/>
                    </a:ext>
                  </a:extLst>
                </a:gridCol>
                <a:gridCol w="886750">
                  <a:extLst>
                    <a:ext uri="{9D8B030D-6E8A-4147-A177-3AD203B41FA5}">
                      <a16:colId xmlns:a16="http://schemas.microsoft.com/office/drawing/2014/main" val="427449578"/>
                    </a:ext>
                  </a:extLst>
                </a:gridCol>
                <a:gridCol w="886750">
                  <a:extLst>
                    <a:ext uri="{9D8B030D-6E8A-4147-A177-3AD203B41FA5}">
                      <a16:colId xmlns:a16="http://schemas.microsoft.com/office/drawing/2014/main" val="4100543283"/>
                    </a:ext>
                  </a:extLst>
                </a:gridCol>
              </a:tblGrid>
              <a:tr h="421506">
                <a:tc rowSpan="2" gridSpan="2">
                  <a:txBody>
                    <a:bodyPr/>
                    <a:lstStyle/>
                    <a:p>
                      <a:pPr algn="l">
                        <a:lnSpc>
                          <a:spcPct val="107000"/>
                        </a:lnSpc>
                        <a:spcAft>
                          <a:spcPts val="0"/>
                        </a:spcAft>
                      </a:pPr>
                      <a:r>
                        <a:rPr lang="en-GB" sz="1800" b="1" kern="1200" dirty="0">
                          <a:effectLst/>
                          <a:latin typeface="Tw Cen MT" panose="020B0602020104020603" pitchFamily="34" charset="0"/>
                          <a:ea typeface="Times New Roman" panose="02020603050405020304" pitchFamily="18" charset="0"/>
                          <a:cs typeface="Arial" panose="020B0604020202020204" pitchFamily="34" charset="0"/>
                        </a:rPr>
                        <a:t>Marshall CT Class</a:t>
                      </a:r>
                    </a:p>
                    <a:p>
                      <a:pPr algn="l">
                        <a:lnSpc>
                          <a:spcPct val="107000"/>
                        </a:lnSpc>
                        <a:spcAft>
                          <a:spcPts val="0"/>
                        </a:spcAft>
                      </a:pPr>
                      <a:r>
                        <a:rPr lang="en-GB" sz="1200" kern="1200" dirty="0">
                          <a:effectLst/>
                          <a:latin typeface="Tw Cen MT" panose="020B0602020104020603" pitchFamily="34" charset="0"/>
                          <a:ea typeface="Calibri" panose="020F0502020204030204" pitchFamily="34" charset="0"/>
                          <a:cs typeface="Arial" panose="020B0604020202020204" pitchFamily="34" charset="0"/>
                        </a:rPr>
                        <a:t>DI</a:t>
                      </a:r>
                      <a:r>
                        <a:rPr lang="en-GB" sz="1200" kern="1200" baseline="0" dirty="0">
                          <a:effectLst/>
                          <a:latin typeface="Tw Cen MT" panose="020B0602020104020603" pitchFamily="34" charset="0"/>
                          <a:ea typeface="Calibri" panose="020F0502020204030204" pitchFamily="34" charset="0"/>
                          <a:cs typeface="Arial" panose="020B0604020202020204" pitchFamily="34" charset="0"/>
                        </a:rPr>
                        <a:t> = Diffuse injury class</a:t>
                      </a:r>
                    </a:p>
                    <a:p>
                      <a:pPr algn="l">
                        <a:lnSpc>
                          <a:spcPct val="107000"/>
                        </a:lnSpc>
                        <a:spcAft>
                          <a:spcPts val="0"/>
                        </a:spcAft>
                      </a:pPr>
                      <a:r>
                        <a:rPr lang="en-GB" sz="1200" kern="1200" baseline="0" dirty="0">
                          <a:effectLst/>
                          <a:latin typeface="Tw Cen MT" panose="020B0602020104020603" pitchFamily="34" charset="0"/>
                          <a:ea typeface="Calibri" panose="020F0502020204030204" pitchFamily="34" charset="0"/>
                          <a:cs typeface="Arial" panose="020B0604020202020204" pitchFamily="34" charset="0"/>
                        </a:rPr>
                        <a:t>EML = Evacuated mass lesion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GB"/>
                    </a:p>
                  </a:txBody>
                  <a:tcPr/>
                </a:tc>
                <a:tc gridSpan="8">
                  <a:txBody>
                    <a:bodyPr/>
                    <a:lstStyle/>
                    <a:p>
                      <a:pPr algn="l">
                        <a:lnSpc>
                          <a:spcPct val="107000"/>
                        </a:lnSpc>
                        <a:spcAft>
                          <a:spcPts val="0"/>
                        </a:spcAft>
                      </a:pPr>
                      <a:r>
                        <a:rPr lang="en-GB" sz="1800" kern="1200" dirty="0">
                          <a:effectLst/>
                          <a:latin typeface="Tw Cen MT" panose="020B0602020104020603" pitchFamily="34" charset="0"/>
                          <a:ea typeface="Times New Roman" panose="02020603050405020304" pitchFamily="18" charset="0"/>
                          <a:cs typeface="Arial" panose="020B0604020202020204" pitchFamily="34" charset="0"/>
                        </a:rPr>
                        <a:t>GCS Motor Score &amp; Pupils [NP = Normal pupils] [AP = abnormal pupils]</a:t>
                      </a:r>
                    </a:p>
                    <a:p>
                      <a:pPr algn="l">
                        <a:lnSpc>
                          <a:spcPct val="107000"/>
                        </a:lnSpc>
                        <a:spcAft>
                          <a:spcPts val="0"/>
                        </a:spcAft>
                      </a:pP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49073413"/>
                  </a:ext>
                </a:extLst>
              </a:tr>
              <a:tr h="421506">
                <a:tc gridSpan="2" vMerge="1">
                  <a:txBody>
                    <a:bodyPr/>
                    <a:lstStyle/>
                    <a:p>
                      <a:endParaRPr lang="en-GB"/>
                    </a:p>
                  </a:txBody>
                  <a:tcPr/>
                </a:tc>
                <a:tc hMerge="1" vMerge="1">
                  <a:txBody>
                    <a:bodyPr/>
                    <a:lstStyle/>
                    <a:p>
                      <a:endParaRPr lang="en-GB"/>
                    </a:p>
                  </a:txBody>
                  <a:tcPr/>
                </a:tc>
                <a:tc gridSpan="2">
                  <a:txBody>
                    <a:bodyPr/>
                    <a:lstStyle/>
                    <a:p>
                      <a:pPr algn="l">
                        <a:lnSpc>
                          <a:spcPct val="107000"/>
                        </a:lnSpc>
                        <a:spcAft>
                          <a:spcPts val="0"/>
                        </a:spcAft>
                      </a:pPr>
                      <a:r>
                        <a:rPr lang="en-GB" sz="1200" b="1" kern="1200" dirty="0">
                          <a:effectLst/>
                          <a:latin typeface="Tw Cen MT" panose="020B0602020104020603" pitchFamily="34" charset="0"/>
                          <a:ea typeface="Times New Roman" panose="02020603050405020304" pitchFamily="18" charset="0"/>
                          <a:cs typeface="Arial" panose="020B0604020202020204" pitchFamily="34" charset="0"/>
                        </a:rPr>
                        <a:t>GCS M6</a:t>
                      </a:r>
                      <a:endParaRPr lang="en-GB" sz="11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lgn="l">
                        <a:lnSpc>
                          <a:spcPct val="107000"/>
                        </a:lnSpc>
                        <a:spcAft>
                          <a:spcPts val="0"/>
                        </a:spcAft>
                      </a:pPr>
                      <a:r>
                        <a:rPr lang="en-GB" sz="1200" b="1" kern="1200" dirty="0">
                          <a:effectLst/>
                          <a:latin typeface="Tw Cen MT" panose="020B0602020104020603" pitchFamily="34" charset="0"/>
                          <a:ea typeface="Times New Roman" panose="02020603050405020304" pitchFamily="18" charset="0"/>
                          <a:cs typeface="Arial" panose="020B0604020202020204" pitchFamily="34" charset="0"/>
                        </a:rPr>
                        <a:t>GCS M5</a:t>
                      </a:r>
                      <a:endParaRPr lang="en-GB" sz="11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lgn="l">
                        <a:lnSpc>
                          <a:spcPct val="107000"/>
                        </a:lnSpc>
                        <a:spcAft>
                          <a:spcPts val="0"/>
                        </a:spcAft>
                      </a:pPr>
                      <a:r>
                        <a:rPr lang="en-GB" sz="1200" b="1" kern="1200" dirty="0">
                          <a:effectLst/>
                          <a:latin typeface="Tw Cen MT" panose="020B0602020104020603" pitchFamily="34" charset="0"/>
                          <a:ea typeface="Times New Roman" panose="02020603050405020304" pitchFamily="18" charset="0"/>
                          <a:cs typeface="Arial" panose="020B0604020202020204" pitchFamily="34" charset="0"/>
                        </a:rPr>
                        <a:t>GCS M4</a:t>
                      </a:r>
                      <a:endParaRPr lang="en-GB" sz="11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lgn="l">
                        <a:lnSpc>
                          <a:spcPct val="107000"/>
                        </a:lnSpc>
                        <a:spcAft>
                          <a:spcPts val="0"/>
                        </a:spcAft>
                      </a:pPr>
                      <a:r>
                        <a:rPr lang="en-GB" sz="1200" b="1" kern="1200" dirty="0">
                          <a:effectLst/>
                          <a:latin typeface="Tw Cen MT" panose="020B0602020104020603" pitchFamily="34" charset="0"/>
                          <a:ea typeface="Times New Roman" panose="02020603050405020304" pitchFamily="18" charset="0"/>
                          <a:cs typeface="Arial" panose="020B0604020202020204" pitchFamily="34" charset="0"/>
                        </a:rPr>
                        <a:t>GCS M 1-3</a:t>
                      </a:r>
                      <a:endParaRPr lang="en-GB" sz="11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108178705"/>
                  </a:ext>
                </a:extLst>
              </a:tr>
              <a:tr h="321330">
                <a:tc rowSpan="5">
                  <a:txBody>
                    <a:bodyPr/>
                    <a:lstStyle/>
                    <a:p>
                      <a:pPr algn="l">
                        <a:lnSpc>
                          <a:spcPct val="107000"/>
                        </a:lnSpc>
                        <a:spcAft>
                          <a:spcPts val="0"/>
                        </a:spcAft>
                      </a:pPr>
                      <a:r>
                        <a:rPr lang="en-GB" sz="1800" b="1" kern="1200" dirty="0">
                          <a:effectLst/>
                          <a:latin typeface="Tw Cen MT" panose="020B0602020104020603" pitchFamily="34" charset="0"/>
                          <a:ea typeface="Times New Roman" panose="02020603050405020304" pitchFamily="18" charset="0"/>
                          <a:cs typeface="Arial" panose="020B0604020202020204" pitchFamily="34" charset="0"/>
                        </a:rPr>
                        <a:t>First 24 hours</a:t>
                      </a:r>
                      <a:endParaRPr lang="en-GB" sz="16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pPr>
                      <a:endParaRPr lang="en-GB" sz="1100" dirty="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600" b="1" kern="1200" dirty="0">
                          <a:effectLst/>
                          <a:latin typeface="Tw Cen MT" panose="020B0602020104020603" pitchFamily="34" charset="0"/>
                          <a:ea typeface="Times New Roman" panose="02020603050405020304" pitchFamily="18" charset="0"/>
                          <a:cs typeface="Arial" panose="020B0604020202020204" pitchFamily="34" charset="0"/>
                        </a:rPr>
                        <a:t>NP</a:t>
                      </a:r>
                      <a:endParaRPr lang="en-GB" sz="14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600" b="1" kern="1200" dirty="0">
                          <a:effectLst/>
                          <a:latin typeface="Tw Cen MT" panose="020B0602020104020603" pitchFamily="34" charset="0"/>
                          <a:ea typeface="Times New Roman" panose="02020603050405020304" pitchFamily="18" charset="0"/>
                          <a:cs typeface="Arial" panose="020B0604020202020204" pitchFamily="34" charset="0"/>
                        </a:rPr>
                        <a:t>AP</a:t>
                      </a:r>
                      <a:endParaRPr lang="en-GB" sz="14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600" b="1" kern="1200" dirty="0">
                          <a:effectLst/>
                          <a:latin typeface="Tw Cen MT" panose="020B0602020104020603" pitchFamily="34" charset="0"/>
                          <a:ea typeface="Times New Roman" panose="02020603050405020304" pitchFamily="18" charset="0"/>
                          <a:cs typeface="Arial" panose="020B0604020202020204" pitchFamily="34" charset="0"/>
                        </a:rPr>
                        <a:t>NP</a:t>
                      </a:r>
                      <a:endParaRPr lang="en-GB" sz="14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600" b="1" kern="1200" dirty="0">
                          <a:effectLst/>
                          <a:latin typeface="Tw Cen MT" panose="020B0602020104020603" pitchFamily="34" charset="0"/>
                          <a:ea typeface="Times New Roman" panose="02020603050405020304" pitchFamily="18" charset="0"/>
                          <a:cs typeface="Arial" panose="020B0604020202020204" pitchFamily="34" charset="0"/>
                        </a:rPr>
                        <a:t>AP</a:t>
                      </a:r>
                      <a:endParaRPr lang="en-GB" sz="14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600" b="1" kern="1200" dirty="0">
                          <a:effectLst/>
                          <a:latin typeface="Tw Cen MT" panose="020B0602020104020603" pitchFamily="34" charset="0"/>
                          <a:ea typeface="Times New Roman" panose="02020603050405020304" pitchFamily="18" charset="0"/>
                          <a:cs typeface="Arial" panose="020B0604020202020204" pitchFamily="34" charset="0"/>
                        </a:rPr>
                        <a:t>NP</a:t>
                      </a:r>
                      <a:endParaRPr lang="en-GB" sz="14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600" b="1" kern="1200" dirty="0">
                          <a:effectLst/>
                          <a:latin typeface="Tw Cen MT" panose="020B0602020104020603" pitchFamily="34" charset="0"/>
                          <a:ea typeface="Times New Roman" panose="02020603050405020304" pitchFamily="18" charset="0"/>
                          <a:cs typeface="Arial" panose="020B0604020202020204" pitchFamily="34" charset="0"/>
                        </a:rPr>
                        <a:t>AP</a:t>
                      </a:r>
                      <a:endParaRPr lang="en-GB" sz="14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600" b="1" kern="1200" dirty="0">
                          <a:effectLst/>
                          <a:latin typeface="Tw Cen MT" panose="020B0602020104020603" pitchFamily="34" charset="0"/>
                          <a:ea typeface="Times New Roman" panose="02020603050405020304" pitchFamily="18" charset="0"/>
                          <a:cs typeface="Arial" panose="020B0604020202020204" pitchFamily="34" charset="0"/>
                        </a:rPr>
                        <a:t>NP</a:t>
                      </a:r>
                      <a:endParaRPr lang="en-GB" sz="14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600" b="1" kern="1200" dirty="0">
                          <a:effectLst/>
                          <a:latin typeface="Tw Cen MT" panose="020B0602020104020603" pitchFamily="34" charset="0"/>
                          <a:ea typeface="Times New Roman" panose="02020603050405020304" pitchFamily="18" charset="0"/>
                          <a:cs typeface="Arial" panose="020B0604020202020204" pitchFamily="34" charset="0"/>
                        </a:rPr>
                        <a:t>AP</a:t>
                      </a:r>
                      <a:endParaRPr lang="en-GB" sz="14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7174655"/>
                  </a:ext>
                </a:extLst>
              </a:tr>
              <a:tr h="454263">
                <a:tc vMerge="1">
                  <a:txBody>
                    <a:bodyPr/>
                    <a:lstStyle/>
                    <a:p>
                      <a:pPr algn="l">
                        <a:lnSpc>
                          <a:spcPct val="107000"/>
                        </a:lnSpc>
                        <a:spcAft>
                          <a:spcPts val="0"/>
                        </a:spcAft>
                      </a:pP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400" b="1" kern="1200" dirty="0">
                          <a:effectLst/>
                          <a:latin typeface="Tw Cen MT" panose="020B0602020104020603" pitchFamily="34" charset="0"/>
                          <a:ea typeface="Times New Roman" panose="02020603050405020304" pitchFamily="18" charset="0"/>
                          <a:cs typeface="Arial" panose="020B0604020202020204" pitchFamily="34" charset="0"/>
                        </a:rPr>
                        <a:t>DI 1 &amp; 2</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pPr>
                      <a:endParaRPr lang="en-GB" sz="1100" dirty="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07000"/>
                        </a:lnSpc>
                      </a:pPr>
                      <a:endParaRPr lang="en-GB" sz="1100" dirty="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576003158"/>
                  </a:ext>
                </a:extLst>
              </a:tr>
              <a:tr h="462916">
                <a:tc vMerge="1">
                  <a:txBody>
                    <a:bodyPr/>
                    <a:lstStyle/>
                    <a:p>
                      <a:endParaRPr lang="en-GB"/>
                    </a:p>
                  </a:txBody>
                  <a:tcPr/>
                </a:tc>
                <a:tc>
                  <a:txBody>
                    <a:bodyPr/>
                    <a:lstStyle/>
                    <a:p>
                      <a:pPr algn="l">
                        <a:lnSpc>
                          <a:spcPct val="107000"/>
                        </a:lnSpc>
                        <a:spcAft>
                          <a:spcPts val="0"/>
                        </a:spcAft>
                      </a:pPr>
                      <a:r>
                        <a:rPr lang="en-GB" sz="1400" b="1" kern="1200" dirty="0">
                          <a:effectLst/>
                          <a:latin typeface="Tw Cen MT" panose="020B0602020104020603" pitchFamily="34" charset="0"/>
                          <a:ea typeface="Times New Roman" panose="02020603050405020304" pitchFamily="18" charset="0"/>
                          <a:cs typeface="Arial" panose="020B0604020202020204" pitchFamily="34" charset="0"/>
                        </a:rPr>
                        <a:t>EML/DI 1-2</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413769723"/>
                  </a:ext>
                </a:extLst>
              </a:tr>
              <a:tr h="421506">
                <a:tc vMerge="1">
                  <a:txBody>
                    <a:bodyPr/>
                    <a:lstStyle/>
                    <a:p>
                      <a:endParaRPr lang="en-GB"/>
                    </a:p>
                  </a:txBody>
                  <a:tcPr/>
                </a:tc>
                <a:tc>
                  <a:txBody>
                    <a:bodyPr/>
                    <a:lstStyle/>
                    <a:p>
                      <a:pPr algn="l">
                        <a:lnSpc>
                          <a:spcPct val="107000"/>
                        </a:lnSpc>
                        <a:spcAft>
                          <a:spcPts val="0"/>
                        </a:spcAft>
                      </a:pPr>
                      <a:r>
                        <a:rPr lang="en-GB" sz="1400" b="1" kern="1200" dirty="0">
                          <a:effectLst/>
                          <a:latin typeface="Tw Cen MT" panose="020B0602020104020603" pitchFamily="34" charset="0"/>
                          <a:ea typeface="Times New Roman" panose="02020603050405020304" pitchFamily="18" charset="0"/>
                          <a:cs typeface="Arial" panose="020B0604020202020204" pitchFamily="34" charset="0"/>
                        </a:rPr>
                        <a:t>DI 3</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253460781"/>
                  </a:ext>
                </a:extLst>
              </a:tr>
              <a:tr h="454263">
                <a:tc vMerge="1">
                  <a:txBody>
                    <a:bodyPr/>
                    <a:lstStyle/>
                    <a:p>
                      <a:endParaRPr lang="en-GB"/>
                    </a:p>
                  </a:txBody>
                  <a:tcPr/>
                </a:tc>
                <a:tc>
                  <a:txBody>
                    <a:bodyPr/>
                    <a:lstStyle/>
                    <a:p>
                      <a:pPr algn="l">
                        <a:lnSpc>
                          <a:spcPct val="107000"/>
                        </a:lnSpc>
                        <a:spcAft>
                          <a:spcPts val="0"/>
                        </a:spcAft>
                      </a:pPr>
                      <a:r>
                        <a:rPr lang="en-GB" sz="1400" b="1" kern="1200" dirty="0">
                          <a:effectLst/>
                          <a:latin typeface="Tw Cen MT" panose="020B0602020104020603" pitchFamily="34" charset="0"/>
                          <a:ea typeface="Times New Roman" panose="02020603050405020304" pitchFamily="18" charset="0"/>
                          <a:cs typeface="Arial" panose="020B0604020202020204" pitchFamily="34" charset="0"/>
                        </a:rPr>
                        <a:t>EML/DI 3</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pPr>
                      <a:endParaRPr lang="en-GB" sz="1100" dirty="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676112374"/>
                  </a:ext>
                </a:extLst>
              </a:tr>
              <a:tr h="333749">
                <a:tc gridSpan="2">
                  <a:txBody>
                    <a:bodyPr/>
                    <a:lstStyle/>
                    <a:p>
                      <a:pPr algn="l">
                        <a:lnSpc>
                          <a:spcPct val="107000"/>
                        </a:lnSpc>
                      </a:pPr>
                      <a:endParaRPr lang="en-GB" sz="1600" b="1" dirty="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l">
                        <a:lnSpc>
                          <a:spcPct val="107000"/>
                        </a:lnSpc>
                        <a:spcAft>
                          <a:spcPts val="0"/>
                        </a:spcAft>
                      </a:pPr>
                      <a:r>
                        <a:rPr lang="en-GB" sz="1600" b="1" kern="1200" dirty="0">
                          <a:effectLst/>
                          <a:latin typeface="Tw Cen MT" panose="020B0602020104020603" pitchFamily="34" charset="0"/>
                          <a:ea typeface="Times New Roman" panose="02020603050405020304" pitchFamily="18" charset="0"/>
                          <a:cs typeface="Arial" panose="020B0604020202020204" pitchFamily="34" charset="0"/>
                        </a:rPr>
                        <a:t>NP</a:t>
                      </a:r>
                      <a:endParaRPr lang="en-GB" sz="14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600" b="1" kern="1200" dirty="0">
                          <a:effectLst/>
                          <a:latin typeface="Tw Cen MT" panose="020B0602020104020603" pitchFamily="34" charset="0"/>
                          <a:ea typeface="Times New Roman" panose="02020603050405020304" pitchFamily="18" charset="0"/>
                          <a:cs typeface="Arial" panose="020B0604020202020204" pitchFamily="34" charset="0"/>
                        </a:rPr>
                        <a:t>AP</a:t>
                      </a:r>
                      <a:endParaRPr lang="en-GB" sz="14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600" b="1" kern="1200" dirty="0">
                          <a:effectLst/>
                          <a:latin typeface="Tw Cen MT" panose="020B0602020104020603" pitchFamily="34" charset="0"/>
                          <a:ea typeface="Times New Roman" panose="02020603050405020304" pitchFamily="18" charset="0"/>
                          <a:cs typeface="Arial" panose="020B0604020202020204" pitchFamily="34" charset="0"/>
                        </a:rPr>
                        <a:t>NP</a:t>
                      </a:r>
                      <a:endParaRPr lang="en-GB" sz="14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600" b="1" kern="1200" dirty="0">
                          <a:effectLst/>
                          <a:latin typeface="Tw Cen MT" panose="020B0602020104020603" pitchFamily="34" charset="0"/>
                          <a:ea typeface="Times New Roman" panose="02020603050405020304" pitchFamily="18" charset="0"/>
                          <a:cs typeface="Arial" panose="020B0604020202020204" pitchFamily="34" charset="0"/>
                        </a:rPr>
                        <a:t>AP</a:t>
                      </a:r>
                      <a:endParaRPr lang="en-GB" sz="14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600" b="1" kern="1200" dirty="0">
                          <a:effectLst/>
                          <a:latin typeface="Tw Cen MT" panose="020B0602020104020603" pitchFamily="34" charset="0"/>
                          <a:ea typeface="Times New Roman" panose="02020603050405020304" pitchFamily="18" charset="0"/>
                          <a:cs typeface="Arial" panose="020B0604020202020204" pitchFamily="34" charset="0"/>
                        </a:rPr>
                        <a:t>NP</a:t>
                      </a:r>
                      <a:endParaRPr lang="en-GB" sz="14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600" b="1" kern="1200" dirty="0">
                          <a:effectLst/>
                          <a:latin typeface="Tw Cen MT" panose="020B0602020104020603" pitchFamily="34" charset="0"/>
                          <a:ea typeface="Times New Roman" panose="02020603050405020304" pitchFamily="18" charset="0"/>
                          <a:cs typeface="Arial" panose="020B0604020202020204" pitchFamily="34" charset="0"/>
                        </a:rPr>
                        <a:t>AP</a:t>
                      </a:r>
                      <a:endParaRPr lang="en-GB" sz="14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600" b="1" kern="1200" dirty="0">
                          <a:effectLst/>
                          <a:latin typeface="Tw Cen MT" panose="020B0602020104020603" pitchFamily="34" charset="0"/>
                          <a:ea typeface="Times New Roman" panose="02020603050405020304" pitchFamily="18" charset="0"/>
                          <a:cs typeface="Arial" panose="020B0604020202020204" pitchFamily="34" charset="0"/>
                        </a:rPr>
                        <a:t>NP</a:t>
                      </a:r>
                      <a:endParaRPr lang="en-GB" sz="14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600" b="1" kern="1200" dirty="0">
                          <a:effectLst/>
                          <a:latin typeface="Tw Cen MT" panose="020B0602020104020603" pitchFamily="34" charset="0"/>
                          <a:ea typeface="Times New Roman" panose="02020603050405020304" pitchFamily="18" charset="0"/>
                          <a:cs typeface="Arial" panose="020B0604020202020204" pitchFamily="34" charset="0"/>
                        </a:rPr>
                        <a:t>AP</a:t>
                      </a:r>
                      <a:endParaRPr lang="en-GB" sz="14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2379255"/>
                  </a:ext>
                </a:extLst>
              </a:tr>
              <a:tr h="454263">
                <a:tc rowSpan="4">
                  <a:txBody>
                    <a:bodyPr/>
                    <a:lstStyle/>
                    <a:p>
                      <a:pPr algn="l">
                        <a:lnSpc>
                          <a:spcPct val="107000"/>
                        </a:lnSpc>
                        <a:spcAft>
                          <a:spcPts val="0"/>
                        </a:spcAft>
                      </a:pPr>
                      <a:r>
                        <a:rPr lang="en-GB" sz="1800" b="1" kern="1200" dirty="0">
                          <a:effectLst/>
                          <a:latin typeface="Tw Cen MT" panose="020B0602020104020603" pitchFamily="34" charset="0"/>
                          <a:ea typeface="Times New Roman" panose="02020603050405020304" pitchFamily="18" charset="0"/>
                          <a:cs typeface="Arial" panose="020B0604020202020204" pitchFamily="34" charset="0"/>
                        </a:rPr>
                        <a:t>After 48 hours</a:t>
                      </a:r>
                      <a:endParaRPr lang="en-GB" sz="16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200" b="1" kern="1200" dirty="0">
                          <a:effectLst/>
                          <a:latin typeface="Tw Cen MT" panose="020B0602020104020603" pitchFamily="34" charset="0"/>
                          <a:ea typeface="Times New Roman" panose="02020603050405020304" pitchFamily="18" charset="0"/>
                          <a:cs typeface="Arial" panose="020B0604020202020204" pitchFamily="34" charset="0"/>
                        </a:rPr>
                        <a:t>DI 1 &amp; 2</a:t>
                      </a:r>
                      <a:endParaRPr lang="en-GB" sz="11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a:lnSpc>
                          <a:spcPct val="107000"/>
                        </a:lnSpc>
                      </a:pPr>
                      <a:endParaRPr lang="en-GB" sz="1100" dirty="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195282813"/>
                  </a:ext>
                </a:extLst>
              </a:tr>
              <a:tr h="462916">
                <a:tc vMerge="1">
                  <a:txBody>
                    <a:bodyPr/>
                    <a:lstStyle/>
                    <a:p>
                      <a:endParaRPr lang="en-GB"/>
                    </a:p>
                  </a:txBody>
                  <a:tcPr/>
                </a:tc>
                <a:tc>
                  <a:txBody>
                    <a:bodyPr/>
                    <a:lstStyle/>
                    <a:p>
                      <a:pPr algn="l">
                        <a:lnSpc>
                          <a:spcPct val="107000"/>
                        </a:lnSpc>
                        <a:spcAft>
                          <a:spcPts val="0"/>
                        </a:spcAft>
                      </a:pPr>
                      <a:r>
                        <a:rPr lang="en-GB" sz="1200" b="1" kern="1200" dirty="0">
                          <a:effectLst/>
                          <a:latin typeface="Tw Cen MT" panose="020B0602020104020603" pitchFamily="34" charset="0"/>
                          <a:ea typeface="Times New Roman" panose="02020603050405020304" pitchFamily="18" charset="0"/>
                          <a:cs typeface="Arial" panose="020B0604020202020204" pitchFamily="34" charset="0"/>
                        </a:rPr>
                        <a:t>EML/DI 1-2</a:t>
                      </a:r>
                      <a:endParaRPr lang="en-GB" sz="11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375106356"/>
                  </a:ext>
                </a:extLst>
              </a:tr>
              <a:tr h="421506">
                <a:tc vMerge="1">
                  <a:txBody>
                    <a:bodyPr/>
                    <a:lstStyle/>
                    <a:p>
                      <a:endParaRPr lang="en-GB"/>
                    </a:p>
                  </a:txBody>
                  <a:tcPr/>
                </a:tc>
                <a:tc>
                  <a:txBody>
                    <a:bodyPr/>
                    <a:lstStyle/>
                    <a:p>
                      <a:pPr algn="l">
                        <a:lnSpc>
                          <a:spcPct val="107000"/>
                        </a:lnSpc>
                        <a:spcAft>
                          <a:spcPts val="0"/>
                        </a:spcAft>
                      </a:pPr>
                      <a:r>
                        <a:rPr lang="en-GB" sz="1200" b="1" kern="1200" dirty="0">
                          <a:effectLst/>
                          <a:latin typeface="Tw Cen MT" panose="020B0602020104020603" pitchFamily="34" charset="0"/>
                          <a:ea typeface="Times New Roman" panose="02020603050405020304" pitchFamily="18" charset="0"/>
                          <a:cs typeface="Arial" panose="020B0604020202020204" pitchFamily="34" charset="0"/>
                        </a:rPr>
                        <a:t>DI 3</a:t>
                      </a:r>
                      <a:endParaRPr lang="en-GB" sz="11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769700010"/>
                  </a:ext>
                </a:extLst>
              </a:tr>
              <a:tr h="454263">
                <a:tc vMerge="1">
                  <a:txBody>
                    <a:bodyPr/>
                    <a:lstStyle/>
                    <a:p>
                      <a:endParaRPr lang="en-GB"/>
                    </a:p>
                  </a:txBody>
                  <a:tcPr/>
                </a:tc>
                <a:tc>
                  <a:txBody>
                    <a:bodyPr/>
                    <a:lstStyle/>
                    <a:p>
                      <a:pPr algn="l">
                        <a:lnSpc>
                          <a:spcPct val="107000"/>
                        </a:lnSpc>
                        <a:spcAft>
                          <a:spcPts val="0"/>
                        </a:spcAft>
                      </a:pPr>
                      <a:r>
                        <a:rPr lang="en-GB" sz="1200" b="1" kern="1200" dirty="0">
                          <a:effectLst/>
                          <a:latin typeface="Tw Cen MT" panose="020B0602020104020603" pitchFamily="34" charset="0"/>
                          <a:ea typeface="Times New Roman" panose="02020603050405020304" pitchFamily="18" charset="0"/>
                          <a:cs typeface="Arial" panose="020B0604020202020204" pitchFamily="34" charset="0"/>
                        </a:rPr>
                        <a:t>EML/DI 3</a:t>
                      </a:r>
                      <a:endParaRPr lang="en-GB" sz="11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pPr>
                      <a:endParaRPr lang="en-GB" sz="1100" dirty="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888413155"/>
                  </a:ext>
                </a:extLst>
              </a:tr>
            </a:tbl>
          </a:graphicData>
        </a:graphic>
      </p:graphicFrame>
      <p:graphicFrame>
        <p:nvGraphicFramePr>
          <p:cNvPr id="6" name="Table 5"/>
          <p:cNvGraphicFramePr>
            <a:graphicFrameLocks noGrp="1"/>
          </p:cNvGraphicFramePr>
          <p:nvPr/>
        </p:nvGraphicFramePr>
        <p:xfrm>
          <a:off x="9575072" y="1763486"/>
          <a:ext cx="2168436" cy="2351313"/>
        </p:xfrm>
        <a:graphic>
          <a:graphicData uri="http://schemas.openxmlformats.org/drawingml/2006/table">
            <a:tbl>
              <a:tblPr firstRow="1" bandRow="1">
                <a:tableStyleId>{93296810-A885-4BE3-A3E7-6D5BEEA58F35}</a:tableStyleId>
              </a:tblPr>
              <a:tblGrid>
                <a:gridCol w="1084218">
                  <a:extLst>
                    <a:ext uri="{9D8B030D-6E8A-4147-A177-3AD203B41FA5}">
                      <a16:colId xmlns:a16="http://schemas.microsoft.com/office/drawing/2014/main" val="3288187743"/>
                    </a:ext>
                  </a:extLst>
                </a:gridCol>
                <a:gridCol w="1084218">
                  <a:extLst>
                    <a:ext uri="{9D8B030D-6E8A-4147-A177-3AD203B41FA5}">
                      <a16:colId xmlns:a16="http://schemas.microsoft.com/office/drawing/2014/main" val="3417350918"/>
                    </a:ext>
                  </a:extLst>
                </a:gridCol>
              </a:tblGrid>
              <a:tr h="555620">
                <a:tc gridSpan="2">
                  <a:txBody>
                    <a:bodyPr/>
                    <a:lstStyle/>
                    <a:p>
                      <a:r>
                        <a:rPr lang="en-GB" dirty="0">
                          <a:solidFill>
                            <a:schemeClr val="tx1"/>
                          </a:solidFill>
                        </a:rPr>
                        <a:t>Legend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tc>
                <a:extLst>
                  <a:ext uri="{0D108BD9-81ED-4DB2-BD59-A6C34878D82A}">
                    <a16:rowId xmlns:a16="http://schemas.microsoft.com/office/drawing/2014/main" val="1909036642"/>
                  </a:ext>
                </a:extLst>
              </a:tr>
              <a:tr h="684453">
                <a:tc>
                  <a:txBody>
                    <a:bodyPr/>
                    <a:lstStyle/>
                    <a:p>
                      <a:r>
                        <a:rPr lang="en-GB" sz="1200" dirty="0"/>
                        <a:t>Green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t>Safe</a:t>
                      </a:r>
                      <a:r>
                        <a:rPr lang="en-GB" sz="1200" baseline="0" dirty="0"/>
                        <a:t> to Wean</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6720589"/>
                  </a:ext>
                </a:extLst>
              </a:tr>
              <a:tr h="555620">
                <a:tc>
                  <a:txBody>
                    <a:bodyPr/>
                    <a:lstStyle/>
                    <a:p>
                      <a:r>
                        <a:rPr lang="en-GB" sz="1200" dirty="0"/>
                        <a:t>Yellow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t>Caution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4420804"/>
                  </a:ext>
                </a:extLst>
              </a:tr>
              <a:tr h="555620">
                <a:tc>
                  <a:txBody>
                    <a:bodyPr/>
                    <a:lstStyle/>
                    <a:p>
                      <a:r>
                        <a:rPr lang="en-GB" sz="1200" dirty="0"/>
                        <a:t>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t>Do not Wean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5581911"/>
                  </a:ext>
                </a:extLst>
              </a:tr>
            </a:tbl>
          </a:graphicData>
        </a:graphic>
      </p:graphicFrame>
      <p:sp>
        <p:nvSpPr>
          <p:cNvPr id="2" name="TextBox 1"/>
          <p:cNvSpPr txBox="1"/>
          <p:nvPr/>
        </p:nvSpPr>
        <p:spPr>
          <a:xfrm>
            <a:off x="367937" y="156754"/>
            <a:ext cx="8723812" cy="830997"/>
          </a:xfrm>
          <a:prstGeom prst="rect">
            <a:avLst/>
          </a:prstGeom>
          <a:noFill/>
        </p:spPr>
        <p:txBody>
          <a:bodyPr wrap="square" rtlCol="0">
            <a:spAutoFit/>
          </a:bodyPr>
          <a:lstStyle/>
          <a:p>
            <a:r>
              <a:rPr lang="en-GB" sz="2400" b="1" dirty="0"/>
              <a:t>CREVICE DECISION SUPPORT MATRIX</a:t>
            </a:r>
          </a:p>
          <a:p>
            <a:r>
              <a:rPr lang="en-GB" sz="2400" b="1" dirty="0"/>
              <a:t>( MARSHALL SCORE , PUPILS, MOTOR RESPONSE ) </a:t>
            </a:r>
          </a:p>
        </p:txBody>
      </p:sp>
    </p:spTree>
    <p:extLst>
      <p:ext uri="{BB962C8B-B14F-4D97-AF65-F5344CB8AC3E}">
        <p14:creationId xmlns:p14="http://schemas.microsoft.com/office/powerpoint/2010/main" val="28059793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7754" y="1175889"/>
          <a:ext cx="8331930" cy="4087045"/>
        </p:xfrm>
        <a:graphic>
          <a:graphicData uri="http://schemas.openxmlformats.org/drawingml/2006/table">
            <a:tbl>
              <a:tblPr firstRow="1" bandRow="1"/>
              <a:tblGrid>
                <a:gridCol w="833193">
                  <a:extLst>
                    <a:ext uri="{9D8B030D-6E8A-4147-A177-3AD203B41FA5}">
                      <a16:colId xmlns:a16="http://schemas.microsoft.com/office/drawing/2014/main" val="3750325310"/>
                    </a:ext>
                  </a:extLst>
                </a:gridCol>
                <a:gridCol w="1032619">
                  <a:extLst>
                    <a:ext uri="{9D8B030D-6E8A-4147-A177-3AD203B41FA5}">
                      <a16:colId xmlns:a16="http://schemas.microsoft.com/office/drawing/2014/main" val="375017344"/>
                    </a:ext>
                  </a:extLst>
                </a:gridCol>
                <a:gridCol w="633767">
                  <a:extLst>
                    <a:ext uri="{9D8B030D-6E8A-4147-A177-3AD203B41FA5}">
                      <a16:colId xmlns:a16="http://schemas.microsoft.com/office/drawing/2014/main" val="3046044432"/>
                    </a:ext>
                  </a:extLst>
                </a:gridCol>
                <a:gridCol w="833193">
                  <a:extLst>
                    <a:ext uri="{9D8B030D-6E8A-4147-A177-3AD203B41FA5}">
                      <a16:colId xmlns:a16="http://schemas.microsoft.com/office/drawing/2014/main" val="4104538912"/>
                    </a:ext>
                  </a:extLst>
                </a:gridCol>
                <a:gridCol w="833193">
                  <a:extLst>
                    <a:ext uri="{9D8B030D-6E8A-4147-A177-3AD203B41FA5}">
                      <a16:colId xmlns:a16="http://schemas.microsoft.com/office/drawing/2014/main" val="2456821678"/>
                    </a:ext>
                  </a:extLst>
                </a:gridCol>
                <a:gridCol w="833193">
                  <a:extLst>
                    <a:ext uri="{9D8B030D-6E8A-4147-A177-3AD203B41FA5}">
                      <a16:colId xmlns:a16="http://schemas.microsoft.com/office/drawing/2014/main" val="3315610197"/>
                    </a:ext>
                  </a:extLst>
                </a:gridCol>
                <a:gridCol w="833193">
                  <a:extLst>
                    <a:ext uri="{9D8B030D-6E8A-4147-A177-3AD203B41FA5}">
                      <a16:colId xmlns:a16="http://schemas.microsoft.com/office/drawing/2014/main" val="3676970975"/>
                    </a:ext>
                  </a:extLst>
                </a:gridCol>
                <a:gridCol w="833193">
                  <a:extLst>
                    <a:ext uri="{9D8B030D-6E8A-4147-A177-3AD203B41FA5}">
                      <a16:colId xmlns:a16="http://schemas.microsoft.com/office/drawing/2014/main" val="2233943061"/>
                    </a:ext>
                  </a:extLst>
                </a:gridCol>
                <a:gridCol w="833193">
                  <a:extLst>
                    <a:ext uri="{9D8B030D-6E8A-4147-A177-3AD203B41FA5}">
                      <a16:colId xmlns:a16="http://schemas.microsoft.com/office/drawing/2014/main" val="2768735348"/>
                    </a:ext>
                  </a:extLst>
                </a:gridCol>
                <a:gridCol w="833193">
                  <a:extLst>
                    <a:ext uri="{9D8B030D-6E8A-4147-A177-3AD203B41FA5}">
                      <a16:colId xmlns:a16="http://schemas.microsoft.com/office/drawing/2014/main" val="612343701"/>
                    </a:ext>
                  </a:extLst>
                </a:gridCol>
              </a:tblGrid>
              <a:tr h="328197">
                <a:tc rowSpan="2" gridSpan="2">
                  <a:txBody>
                    <a:bodyPr/>
                    <a:lstStyle/>
                    <a:p>
                      <a:pPr marL="0" algn="l" defTabSz="914400" rtl="0" eaLnBrk="1" latinLnBrk="0" hangingPunct="1">
                        <a:lnSpc>
                          <a:spcPct val="107000"/>
                        </a:lnSpc>
                        <a:spcAft>
                          <a:spcPts val="0"/>
                        </a:spcAft>
                      </a:pPr>
                      <a:r>
                        <a:rPr lang="en-GB" sz="1600" b="1" kern="1200" dirty="0">
                          <a:solidFill>
                            <a:schemeClr val="tx1"/>
                          </a:solidFill>
                          <a:effectLst/>
                          <a:latin typeface="Tw Cen MT" panose="020B0602020104020603" pitchFamily="34" charset="0"/>
                          <a:ea typeface="Times New Roman" panose="02020603050405020304" pitchFamily="18" charset="0"/>
                          <a:cs typeface="Arial" panose="020B0604020202020204" pitchFamily="34" charset="0"/>
                        </a:rPr>
                        <a:t>Marshall CT Class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GB"/>
                    </a:p>
                  </a:txBody>
                  <a:tcPr/>
                </a:tc>
                <a:tc gridSpan="8">
                  <a:txBody>
                    <a:bodyPr/>
                    <a:lstStyle/>
                    <a:p>
                      <a:pPr marL="0" algn="l" defTabSz="914400" rtl="0" eaLnBrk="1" latinLnBrk="0" hangingPunct="1">
                        <a:lnSpc>
                          <a:spcPct val="107000"/>
                        </a:lnSpc>
                        <a:spcAft>
                          <a:spcPts val="0"/>
                        </a:spcAft>
                      </a:pPr>
                      <a:r>
                        <a:rPr lang="en-GB" sz="1600" b="1" kern="1200" dirty="0">
                          <a:solidFill>
                            <a:schemeClr val="tx1"/>
                          </a:solidFill>
                          <a:effectLst/>
                          <a:latin typeface="Tw Cen MT" panose="020B0602020104020603" pitchFamily="34" charset="0"/>
                          <a:ea typeface="Times New Roman" panose="02020603050405020304" pitchFamily="18" charset="0"/>
                          <a:cs typeface="Arial" panose="020B0604020202020204" pitchFamily="34" charset="0"/>
                        </a:rPr>
                        <a:t>GCS Motor Score &amp; Pupils [NP = Normal pupils] [AP = abnormal pupils]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33081797"/>
                  </a:ext>
                </a:extLst>
              </a:tr>
              <a:tr h="328197">
                <a:tc gridSpan="2" vMerge="1">
                  <a:txBody>
                    <a:bodyPr/>
                    <a:lstStyle/>
                    <a:p>
                      <a:endParaRPr lang="en-GB"/>
                    </a:p>
                  </a:txBody>
                  <a:tcPr/>
                </a:tc>
                <a:tc hMerge="1" vMerge="1">
                  <a:txBody>
                    <a:bodyPr/>
                    <a:lstStyle/>
                    <a:p>
                      <a:endParaRPr lang="en-GB"/>
                    </a:p>
                  </a:txBody>
                  <a:tcPr/>
                </a:tc>
                <a:tc gridSpan="2">
                  <a:txBody>
                    <a:bodyPr/>
                    <a:lstStyle/>
                    <a:p>
                      <a:pPr marL="0" algn="l" defTabSz="914400" rtl="0" eaLnBrk="1" latinLnBrk="0" hangingPunct="1">
                        <a:lnSpc>
                          <a:spcPct val="107000"/>
                        </a:lnSpc>
                        <a:spcAft>
                          <a:spcPts val="0"/>
                        </a:spcAft>
                      </a:pPr>
                      <a:r>
                        <a:rPr lang="en-GB" sz="1600" b="1" kern="1200" dirty="0">
                          <a:solidFill>
                            <a:schemeClr val="tx1"/>
                          </a:solidFill>
                          <a:effectLst/>
                          <a:latin typeface="Tw Cen MT" panose="020B0602020104020603" pitchFamily="34" charset="0"/>
                          <a:ea typeface="Times New Roman" panose="02020603050405020304" pitchFamily="18" charset="0"/>
                          <a:cs typeface="Arial" panose="020B0604020202020204" pitchFamily="34" charset="0"/>
                        </a:rPr>
                        <a:t>GCS M6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marL="0" algn="l" defTabSz="914400" rtl="0" eaLnBrk="1" latinLnBrk="0" hangingPunct="1">
                        <a:lnSpc>
                          <a:spcPct val="107000"/>
                        </a:lnSpc>
                        <a:spcAft>
                          <a:spcPts val="0"/>
                        </a:spcAft>
                      </a:pPr>
                      <a:r>
                        <a:rPr lang="en-GB" sz="1600" b="1" kern="1200">
                          <a:solidFill>
                            <a:schemeClr val="tx1"/>
                          </a:solidFill>
                          <a:effectLst/>
                          <a:latin typeface="Tw Cen MT" panose="020B0602020104020603" pitchFamily="34" charset="0"/>
                          <a:ea typeface="Times New Roman" panose="02020603050405020304" pitchFamily="18" charset="0"/>
                          <a:cs typeface="Arial" panose="020B0604020202020204" pitchFamily="34" charset="0"/>
                        </a:rPr>
                        <a:t>GCS M5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marL="0" algn="l" defTabSz="914400" rtl="0" eaLnBrk="1" latinLnBrk="0" hangingPunct="1">
                        <a:lnSpc>
                          <a:spcPct val="107000"/>
                        </a:lnSpc>
                        <a:spcAft>
                          <a:spcPts val="0"/>
                        </a:spcAft>
                      </a:pPr>
                      <a:r>
                        <a:rPr lang="en-GB" sz="1600" b="1" kern="1200">
                          <a:solidFill>
                            <a:schemeClr val="tx1"/>
                          </a:solidFill>
                          <a:effectLst/>
                          <a:latin typeface="Tw Cen MT" panose="020B0602020104020603" pitchFamily="34" charset="0"/>
                          <a:ea typeface="Times New Roman" panose="02020603050405020304" pitchFamily="18" charset="0"/>
                          <a:cs typeface="Arial" panose="020B0604020202020204" pitchFamily="34" charset="0"/>
                        </a:rPr>
                        <a:t>GCS M4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marL="0" algn="l" defTabSz="914400" rtl="0" eaLnBrk="1" latinLnBrk="0" hangingPunct="1">
                        <a:lnSpc>
                          <a:spcPct val="107000"/>
                        </a:lnSpc>
                        <a:spcAft>
                          <a:spcPts val="0"/>
                        </a:spcAft>
                      </a:pPr>
                      <a:r>
                        <a:rPr lang="en-GB" sz="1600" b="1" kern="1200">
                          <a:solidFill>
                            <a:schemeClr val="tx1"/>
                          </a:solidFill>
                          <a:effectLst/>
                          <a:latin typeface="Tw Cen MT" panose="020B0602020104020603" pitchFamily="34" charset="0"/>
                          <a:ea typeface="Times New Roman" panose="02020603050405020304" pitchFamily="18" charset="0"/>
                          <a:cs typeface="Arial" panose="020B0604020202020204" pitchFamily="34" charset="0"/>
                        </a:rPr>
                        <a:t>GCS M 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219524984"/>
                  </a:ext>
                </a:extLst>
              </a:tr>
              <a:tr h="328197">
                <a:tc>
                  <a:txBody>
                    <a:bodyPr/>
                    <a:lstStyle/>
                    <a:p>
                      <a:pPr marL="0" algn="l" defTabSz="914400" rtl="0" eaLnBrk="1" latinLnBrk="0" hangingPunct="1">
                        <a:lnSpc>
                          <a:spcPct val="107000"/>
                        </a:lnSpc>
                        <a:spcAft>
                          <a:spcPts val="0"/>
                        </a:spcAft>
                      </a:pPr>
                      <a:endParaRPr lang="en-GB" sz="1600" b="1" kern="1200">
                        <a:solidFill>
                          <a:schemeClr val="tx1"/>
                        </a:solidFill>
                        <a:effectLst/>
                        <a:latin typeface="Tw Cen MT" panose="020B0602020104020603" pitchFamily="34" charset="0"/>
                        <a:ea typeface="Times New Roman" panose="02020603050405020304" pitchFamily="18"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lnSpc>
                          <a:spcPct val="107000"/>
                        </a:lnSpc>
                        <a:spcAft>
                          <a:spcPts val="0"/>
                        </a:spcAft>
                      </a:pPr>
                      <a:endParaRPr lang="en-GB" sz="1600" b="1" kern="1200">
                        <a:solidFill>
                          <a:schemeClr val="tx1"/>
                        </a:solidFill>
                        <a:effectLst/>
                        <a:latin typeface="Tw Cen MT" panose="020B0602020104020603" pitchFamily="34" charset="0"/>
                        <a:ea typeface="Times New Roman" panose="02020603050405020304" pitchFamily="18"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lnSpc>
                          <a:spcPct val="107000"/>
                        </a:lnSpc>
                        <a:spcAft>
                          <a:spcPts val="0"/>
                        </a:spcAft>
                      </a:pPr>
                      <a:r>
                        <a:rPr lang="en-GB" sz="1600" b="1" kern="1200">
                          <a:solidFill>
                            <a:schemeClr val="tx1"/>
                          </a:solidFill>
                          <a:effectLst/>
                          <a:latin typeface="Tw Cen MT" panose="020B0602020104020603" pitchFamily="34" charset="0"/>
                          <a:ea typeface="Times New Roman" panose="02020603050405020304" pitchFamily="18" charset="0"/>
                          <a:cs typeface="Arial" panose="020B0604020202020204" pitchFamily="34" charset="0"/>
                        </a:rPr>
                        <a:t>NP</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lnSpc>
                          <a:spcPct val="107000"/>
                        </a:lnSpc>
                        <a:spcAft>
                          <a:spcPts val="0"/>
                        </a:spcAft>
                      </a:pPr>
                      <a:r>
                        <a:rPr lang="en-GB" sz="1600" b="1" kern="1200" dirty="0">
                          <a:solidFill>
                            <a:schemeClr val="tx1"/>
                          </a:solidFill>
                          <a:effectLst/>
                          <a:latin typeface="Tw Cen MT" panose="020B0602020104020603" pitchFamily="34" charset="0"/>
                          <a:ea typeface="Times New Roman" panose="02020603050405020304" pitchFamily="18" charset="0"/>
                          <a:cs typeface="Arial" panose="020B0604020202020204" pitchFamily="34" charset="0"/>
                        </a:rPr>
                        <a:t>AP</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lnSpc>
                          <a:spcPct val="107000"/>
                        </a:lnSpc>
                        <a:spcAft>
                          <a:spcPts val="0"/>
                        </a:spcAft>
                      </a:pPr>
                      <a:r>
                        <a:rPr lang="en-GB" sz="1600" b="1" kern="1200" dirty="0">
                          <a:solidFill>
                            <a:schemeClr val="tx1"/>
                          </a:solidFill>
                          <a:effectLst/>
                          <a:latin typeface="Tw Cen MT" panose="020B0602020104020603" pitchFamily="34" charset="0"/>
                          <a:ea typeface="Times New Roman" panose="02020603050405020304" pitchFamily="18" charset="0"/>
                          <a:cs typeface="Arial" panose="020B0604020202020204" pitchFamily="34" charset="0"/>
                        </a:rPr>
                        <a:t>NP</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lnSpc>
                          <a:spcPct val="107000"/>
                        </a:lnSpc>
                        <a:spcAft>
                          <a:spcPts val="0"/>
                        </a:spcAft>
                      </a:pPr>
                      <a:r>
                        <a:rPr lang="en-GB" sz="1600" b="1" kern="1200" dirty="0">
                          <a:solidFill>
                            <a:schemeClr val="tx1"/>
                          </a:solidFill>
                          <a:effectLst/>
                          <a:latin typeface="Tw Cen MT" panose="020B0602020104020603" pitchFamily="34" charset="0"/>
                          <a:ea typeface="Times New Roman" panose="02020603050405020304" pitchFamily="18" charset="0"/>
                          <a:cs typeface="Arial" panose="020B0604020202020204" pitchFamily="34" charset="0"/>
                        </a:rPr>
                        <a:t>AP</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lnSpc>
                          <a:spcPct val="107000"/>
                        </a:lnSpc>
                        <a:spcAft>
                          <a:spcPts val="0"/>
                        </a:spcAft>
                      </a:pPr>
                      <a:r>
                        <a:rPr lang="en-GB" sz="1600" b="1" kern="1200" dirty="0">
                          <a:solidFill>
                            <a:schemeClr val="tx1"/>
                          </a:solidFill>
                          <a:effectLst/>
                          <a:latin typeface="Tw Cen MT" panose="020B0602020104020603" pitchFamily="34" charset="0"/>
                          <a:ea typeface="Times New Roman" panose="02020603050405020304" pitchFamily="18" charset="0"/>
                          <a:cs typeface="Arial" panose="020B0604020202020204" pitchFamily="34" charset="0"/>
                        </a:rPr>
                        <a:t>NP</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lnSpc>
                          <a:spcPct val="107000"/>
                        </a:lnSpc>
                        <a:spcAft>
                          <a:spcPts val="0"/>
                        </a:spcAft>
                      </a:pPr>
                      <a:r>
                        <a:rPr lang="en-GB" sz="1600" b="1" kern="1200" dirty="0">
                          <a:solidFill>
                            <a:schemeClr val="tx1"/>
                          </a:solidFill>
                          <a:effectLst/>
                          <a:latin typeface="Tw Cen MT" panose="020B0602020104020603" pitchFamily="34" charset="0"/>
                          <a:ea typeface="Times New Roman" panose="02020603050405020304" pitchFamily="18" charset="0"/>
                          <a:cs typeface="Arial" panose="020B0604020202020204" pitchFamily="34" charset="0"/>
                        </a:rPr>
                        <a:t>AP</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lnSpc>
                          <a:spcPct val="107000"/>
                        </a:lnSpc>
                        <a:spcAft>
                          <a:spcPts val="0"/>
                        </a:spcAft>
                      </a:pPr>
                      <a:r>
                        <a:rPr lang="en-GB" sz="1600" b="1" kern="1200" dirty="0">
                          <a:solidFill>
                            <a:schemeClr val="tx1"/>
                          </a:solidFill>
                          <a:effectLst/>
                          <a:latin typeface="Tw Cen MT" panose="020B0602020104020603" pitchFamily="34" charset="0"/>
                          <a:ea typeface="Times New Roman" panose="02020603050405020304" pitchFamily="18" charset="0"/>
                          <a:cs typeface="Arial" panose="020B0604020202020204" pitchFamily="34" charset="0"/>
                        </a:rPr>
                        <a:t>NP</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lnSpc>
                          <a:spcPct val="107000"/>
                        </a:lnSpc>
                        <a:spcAft>
                          <a:spcPts val="0"/>
                        </a:spcAft>
                      </a:pPr>
                      <a:r>
                        <a:rPr lang="en-GB" sz="1600" b="1" kern="1200" dirty="0">
                          <a:solidFill>
                            <a:schemeClr val="tx1"/>
                          </a:solidFill>
                          <a:effectLst/>
                          <a:latin typeface="Tw Cen MT" panose="020B0602020104020603" pitchFamily="34" charset="0"/>
                          <a:ea typeface="Times New Roman" panose="02020603050405020304" pitchFamily="18" charset="0"/>
                          <a:cs typeface="Arial" panose="020B0604020202020204" pitchFamily="34" charset="0"/>
                        </a:rPr>
                        <a:t>AP</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9774952"/>
                  </a:ext>
                </a:extLst>
              </a:tr>
              <a:tr h="328197">
                <a:tc rowSpan="4">
                  <a:txBody>
                    <a:bodyPr/>
                    <a:lstStyle/>
                    <a:p>
                      <a:pPr>
                        <a:lnSpc>
                          <a:spcPct val="107000"/>
                        </a:lnSpc>
                        <a:spcAft>
                          <a:spcPts val="0"/>
                        </a:spcAft>
                      </a:pPr>
                      <a:r>
                        <a:rPr lang="en-GB" sz="1800" b="1" kern="1200" dirty="0">
                          <a:effectLst/>
                          <a:latin typeface="Tw Cen MT" panose="020B0602020104020603" pitchFamily="34" charset="0"/>
                          <a:ea typeface="Times New Roman" panose="02020603050405020304" pitchFamily="18" charset="0"/>
                          <a:cs typeface="Arial" panose="020B0604020202020204" pitchFamily="34" charset="0"/>
                        </a:rPr>
                        <a:t>72 hours</a:t>
                      </a:r>
                      <a:endParaRPr lang="en-GB" sz="16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kern="1200" dirty="0">
                          <a:effectLst/>
                          <a:latin typeface="Tw Cen MT" panose="020B0602020104020603" pitchFamily="34" charset="0"/>
                          <a:ea typeface="Times New Roman" panose="02020603050405020304" pitchFamily="18" charset="0"/>
                          <a:cs typeface="Arial" panose="020B0604020202020204" pitchFamily="34" charset="0"/>
                        </a:rPr>
                        <a:t>DI 1 &amp; 2</a:t>
                      </a:r>
                      <a:endParaRPr lang="en-GB" sz="1200"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1100" dirty="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6944476"/>
                  </a:ext>
                </a:extLst>
              </a:tr>
              <a:tr h="328197">
                <a:tc vMerge="1">
                  <a:txBody>
                    <a:bodyPr/>
                    <a:lstStyle/>
                    <a:p>
                      <a:endParaRPr lang="en-GB"/>
                    </a:p>
                  </a:txBody>
                  <a:tcPr/>
                </a:tc>
                <a:tc>
                  <a:txBody>
                    <a:bodyPr/>
                    <a:lstStyle/>
                    <a:p>
                      <a:pPr>
                        <a:lnSpc>
                          <a:spcPct val="107000"/>
                        </a:lnSpc>
                        <a:spcAft>
                          <a:spcPts val="0"/>
                        </a:spcAft>
                      </a:pPr>
                      <a:r>
                        <a:rPr lang="en-GB" sz="1400" kern="1200" dirty="0">
                          <a:effectLst/>
                          <a:latin typeface="Tw Cen MT" panose="020B0602020104020603" pitchFamily="34" charset="0"/>
                          <a:ea typeface="Times New Roman" panose="02020603050405020304" pitchFamily="18" charset="0"/>
                          <a:cs typeface="Arial" panose="020B0604020202020204" pitchFamily="34" charset="0"/>
                        </a:rPr>
                        <a:t>EML/DI 1-2</a:t>
                      </a:r>
                      <a:endParaRPr lang="en-GB" sz="1200"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1100" dirty="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23368331"/>
                  </a:ext>
                </a:extLst>
              </a:tr>
              <a:tr h="328197">
                <a:tc vMerge="1">
                  <a:txBody>
                    <a:bodyPr/>
                    <a:lstStyle/>
                    <a:p>
                      <a:endParaRPr lang="en-GB"/>
                    </a:p>
                  </a:txBody>
                  <a:tcPr/>
                </a:tc>
                <a:tc>
                  <a:txBody>
                    <a:bodyPr/>
                    <a:lstStyle/>
                    <a:p>
                      <a:pPr>
                        <a:lnSpc>
                          <a:spcPct val="107000"/>
                        </a:lnSpc>
                        <a:spcAft>
                          <a:spcPts val="0"/>
                        </a:spcAft>
                      </a:pPr>
                      <a:r>
                        <a:rPr lang="en-GB" sz="1400" kern="1200" dirty="0">
                          <a:effectLst/>
                          <a:latin typeface="Tw Cen MT" panose="020B0602020104020603" pitchFamily="34" charset="0"/>
                          <a:ea typeface="Times New Roman" panose="02020603050405020304" pitchFamily="18" charset="0"/>
                          <a:cs typeface="Arial" panose="020B0604020202020204" pitchFamily="34" charset="0"/>
                        </a:rPr>
                        <a:t>DI 3</a:t>
                      </a:r>
                      <a:endParaRPr lang="en-GB" sz="1200"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31538122"/>
                  </a:ext>
                </a:extLst>
              </a:tr>
              <a:tr h="328197">
                <a:tc vMerge="1">
                  <a:txBody>
                    <a:bodyPr/>
                    <a:lstStyle/>
                    <a:p>
                      <a:endParaRPr lang="en-GB"/>
                    </a:p>
                  </a:txBody>
                  <a:tcPr/>
                </a:tc>
                <a:tc>
                  <a:txBody>
                    <a:bodyPr/>
                    <a:lstStyle/>
                    <a:p>
                      <a:pPr>
                        <a:lnSpc>
                          <a:spcPct val="107000"/>
                        </a:lnSpc>
                        <a:spcAft>
                          <a:spcPts val="0"/>
                        </a:spcAft>
                      </a:pPr>
                      <a:r>
                        <a:rPr lang="en-GB" sz="1400" kern="1200" dirty="0">
                          <a:effectLst/>
                          <a:latin typeface="Tw Cen MT" panose="020B0602020104020603" pitchFamily="34" charset="0"/>
                          <a:ea typeface="Times New Roman" panose="02020603050405020304" pitchFamily="18" charset="0"/>
                          <a:cs typeface="Arial" panose="020B0604020202020204" pitchFamily="34" charset="0"/>
                        </a:rPr>
                        <a:t>EML/DI 3</a:t>
                      </a:r>
                      <a:endParaRPr lang="en-GB" sz="1200"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670696100"/>
                  </a:ext>
                </a:extLst>
              </a:tr>
              <a:tr h="328197">
                <a:tc gridSpan="2">
                  <a:txBody>
                    <a:bodyPr/>
                    <a:lstStyle/>
                    <a:p>
                      <a:pPr>
                        <a:lnSpc>
                          <a:spcPct val="107000"/>
                        </a:lnSpc>
                      </a:pPr>
                      <a:endParaRPr lang="en-GB" sz="1800" b="1" dirty="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nSpc>
                          <a:spcPct val="107000"/>
                        </a:lnSpc>
                        <a:spcAft>
                          <a:spcPts val="0"/>
                        </a:spcAft>
                      </a:pPr>
                      <a:r>
                        <a:rPr lang="en-GB" sz="1200" kern="1200">
                          <a:effectLst/>
                          <a:latin typeface="Tw Cen MT" panose="020B0602020104020603" pitchFamily="34" charset="0"/>
                          <a:ea typeface="Times New Roman" panose="02020603050405020304" pitchFamily="18" charset="0"/>
                          <a:cs typeface="Arial" panose="020B0604020202020204" pitchFamily="34" charset="0"/>
                        </a:rPr>
                        <a:t>NP</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kern="1200">
                          <a:effectLst/>
                          <a:latin typeface="Tw Cen MT" panose="020B0602020104020603" pitchFamily="34" charset="0"/>
                          <a:ea typeface="Times New Roman" panose="02020603050405020304" pitchFamily="18" charset="0"/>
                          <a:cs typeface="Arial" panose="020B0604020202020204" pitchFamily="34" charset="0"/>
                        </a:rPr>
                        <a:t>AP</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kern="1200">
                          <a:effectLst/>
                          <a:latin typeface="Tw Cen MT" panose="020B0602020104020603" pitchFamily="34" charset="0"/>
                          <a:ea typeface="Times New Roman" panose="02020603050405020304" pitchFamily="18" charset="0"/>
                          <a:cs typeface="Arial" panose="020B0604020202020204" pitchFamily="34" charset="0"/>
                        </a:rPr>
                        <a:t>NP</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kern="1200">
                          <a:effectLst/>
                          <a:latin typeface="Tw Cen MT" panose="020B0602020104020603" pitchFamily="34" charset="0"/>
                          <a:ea typeface="Times New Roman" panose="02020603050405020304" pitchFamily="18" charset="0"/>
                          <a:cs typeface="Arial" panose="020B0604020202020204" pitchFamily="34" charset="0"/>
                        </a:rPr>
                        <a:t>AP</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kern="1200">
                          <a:effectLst/>
                          <a:latin typeface="Tw Cen MT" panose="020B0602020104020603" pitchFamily="34" charset="0"/>
                          <a:ea typeface="Times New Roman" panose="02020603050405020304" pitchFamily="18" charset="0"/>
                          <a:cs typeface="Arial" panose="020B0604020202020204" pitchFamily="34" charset="0"/>
                        </a:rPr>
                        <a:t>NP</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kern="1200">
                          <a:effectLst/>
                          <a:latin typeface="Tw Cen MT" panose="020B0602020104020603" pitchFamily="34" charset="0"/>
                          <a:ea typeface="Times New Roman" panose="02020603050405020304" pitchFamily="18" charset="0"/>
                          <a:cs typeface="Arial" panose="020B0604020202020204" pitchFamily="34" charset="0"/>
                        </a:rPr>
                        <a:t>AP</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kern="1200">
                          <a:effectLst/>
                          <a:latin typeface="Tw Cen MT" panose="020B0602020104020603" pitchFamily="34" charset="0"/>
                          <a:ea typeface="Times New Roman" panose="02020603050405020304" pitchFamily="18" charset="0"/>
                          <a:cs typeface="Arial" panose="020B0604020202020204" pitchFamily="34" charset="0"/>
                        </a:rPr>
                        <a:t>NP</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kern="1200">
                          <a:effectLst/>
                          <a:latin typeface="Tw Cen MT" panose="020B0602020104020603" pitchFamily="34" charset="0"/>
                          <a:ea typeface="Times New Roman" panose="02020603050405020304" pitchFamily="18" charset="0"/>
                          <a:cs typeface="Arial" panose="020B0604020202020204" pitchFamily="34" charset="0"/>
                        </a:rPr>
                        <a:t>AP</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388054"/>
                  </a:ext>
                </a:extLst>
              </a:tr>
              <a:tr h="328197">
                <a:tc rowSpan="4">
                  <a:txBody>
                    <a:bodyPr/>
                    <a:lstStyle/>
                    <a:p>
                      <a:pPr>
                        <a:lnSpc>
                          <a:spcPct val="107000"/>
                        </a:lnSpc>
                        <a:spcAft>
                          <a:spcPts val="0"/>
                        </a:spcAft>
                      </a:pPr>
                      <a:r>
                        <a:rPr lang="en-GB" sz="1800" b="1" kern="1200" dirty="0">
                          <a:effectLst/>
                          <a:latin typeface="Tw Cen MT" panose="020B0602020104020603" pitchFamily="34" charset="0"/>
                          <a:ea typeface="Times New Roman" panose="02020603050405020304" pitchFamily="18" charset="0"/>
                          <a:cs typeface="Arial" panose="020B0604020202020204" pitchFamily="34" charset="0"/>
                        </a:rPr>
                        <a:t>After 72 hours</a:t>
                      </a:r>
                      <a:endParaRPr lang="en-GB" sz="1600" b="1"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kern="1200" dirty="0">
                          <a:effectLst/>
                          <a:latin typeface="Tw Cen MT" panose="020B0602020104020603" pitchFamily="34" charset="0"/>
                          <a:ea typeface="Times New Roman" panose="02020603050405020304" pitchFamily="18" charset="0"/>
                          <a:cs typeface="Arial" panose="020B0604020202020204" pitchFamily="34" charset="0"/>
                        </a:rPr>
                        <a:t>DI 1 &amp; 2</a:t>
                      </a:r>
                      <a:endParaRPr lang="en-GB" sz="1200"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86961579"/>
                  </a:ext>
                </a:extLst>
              </a:tr>
              <a:tr h="328197">
                <a:tc vMerge="1">
                  <a:txBody>
                    <a:bodyPr/>
                    <a:lstStyle/>
                    <a:p>
                      <a:endParaRPr lang="en-GB"/>
                    </a:p>
                  </a:txBody>
                  <a:tcPr/>
                </a:tc>
                <a:tc>
                  <a:txBody>
                    <a:bodyPr/>
                    <a:lstStyle/>
                    <a:p>
                      <a:pPr>
                        <a:lnSpc>
                          <a:spcPct val="107000"/>
                        </a:lnSpc>
                        <a:spcAft>
                          <a:spcPts val="0"/>
                        </a:spcAft>
                      </a:pPr>
                      <a:r>
                        <a:rPr lang="en-GB" sz="1400" kern="1200" dirty="0">
                          <a:effectLst/>
                          <a:latin typeface="Tw Cen MT" panose="020B0602020104020603" pitchFamily="34" charset="0"/>
                          <a:ea typeface="Times New Roman" panose="02020603050405020304" pitchFamily="18" charset="0"/>
                          <a:cs typeface="Arial" panose="020B0604020202020204" pitchFamily="34" charset="0"/>
                        </a:rPr>
                        <a:t>EML/DI 1-2</a:t>
                      </a:r>
                      <a:endParaRPr lang="en-GB" sz="1200"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dirty="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16036239"/>
                  </a:ext>
                </a:extLst>
              </a:tr>
              <a:tr h="399903">
                <a:tc vMerge="1">
                  <a:txBody>
                    <a:bodyPr/>
                    <a:lstStyle/>
                    <a:p>
                      <a:endParaRPr lang="en-GB"/>
                    </a:p>
                  </a:txBody>
                  <a:tcPr/>
                </a:tc>
                <a:tc>
                  <a:txBody>
                    <a:bodyPr/>
                    <a:lstStyle/>
                    <a:p>
                      <a:pPr>
                        <a:lnSpc>
                          <a:spcPct val="107000"/>
                        </a:lnSpc>
                        <a:spcAft>
                          <a:spcPts val="0"/>
                        </a:spcAft>
                      </a:pPr>
                      <a:r>
                        <a:rPr lang="en-GB" sz="1400" kern="1200" dirty="0">
                          <a:effectLst/>
                          <a:latin typeface="Tw Cen MT" panose="020B0602020104020603" pitchFamily="34" charset="0"/>
                          <a:ea typeface="Times New Roman" panose="02020603050405020304" pitchFamily="18" charset="0"/>
                          <a:cs typeface="Arial" panose="020B0604020202020204" pitchFamily="34" charset="0"/>
                        </a:rPr>
                        <a:t>DI 3</a:t>
                      </a:r>
                      <a:endParaRPr lang="en-GB" sz="1200"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59268538"/>
                  </a:ext>
                </a:extLst>
              </a:tr>
              <a:tr h="328197">
                <a:tc vMerge="1">
                  <a:txBody>
                    <a:bodyPr/>
                    <a:lstStyle/>
                    <a:p>
                      <a:endParaRPr lang="en-GB"/>
                    </a:p>
                  </a:txBody>
                  <a:tcPr/>
                </a:tc>
                <a:tc>
                  <a:txBody>
                    <a:bodyPr/>
                    <a:lstStyle/>
                    <a:p>
                      <a:pPr>
                        <a:lnSpc>
                          <a:spcPct val="107000"/>
                        </a:lnSpc>
                        <a:spcAft>
                          <a:spcPts val="0"/>
                        </a:spcAft>
                      </a:pPr>
                      <a:r>
                        <a:rPr lang="en-GB" sz="1400" kern="1200" dirty="0">
                          <a:effectLst/>
                          <a:latin typeface="Tw Cen MT" panose="020B0602020104020603" pitchFamily="34" charset="0"/>
                          <a:ea typeface="Times New Roman" panose="02020603050405020304" pitchFamily="18" charset="0"/>
                          <a:cs typeface="Arial" panose="020B0604020202020204" pitchFamily="34" charset="0"/>
                        </a:rPr>
                        <a:t>EML/DI 3</a:t>
                      </a:r>
                      <a:endParaRPr lang="en-GB" sz="1200" dirty="0">
                        <a:effectLst/>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n-GB" sz="1100" dirty="0">
                        <a:effectLst/>
                        <a:latin typeface="Calibri" panose="020F050202020403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234253992"/>
                  </a:ext>
                </a:extLst>
              </a:tr>
            </a:tbl>
          </a:graphicData>
        </a:graphic>
      </p:graphicFrame>
      <p:graphicFrame>
        <p:nvGraphicFramePr>
          <p:cNvPr id="3" name="Table 2"/>
          <p:cNvGraphicFramePr>
            <a:graphicFrameLocks noGrp="1"/>
          </p:cNvGraphicFramePr>
          <p:nvPr/>
        </p:nvGraphicFramePr>
        <p:xfrm>
          <a:off x="9457506" y="1646152"/>
          <a:ext cx="2168436" cy="2351313"/>
        </p:xfrm>
        <a:graphic>
          <a:graphicData uri="http://schemas.openxmlformats.org/drawingml/2006/table">
            <a:tbl>
              <a:tblPr firstRow="1" bandRow="1">
                <a:tableStyleId>{93296810-A885-4BE3-A3E7-6D5BEEA58F35}</a:tableStyleId>
              </a:tblPr>
              <a:tblGrid>
                <a:gridCol w="1084218">
                  <a:extLst>
                    <a:ext uri="{9D8B030D-6E8A-4147-A177-3AD203B41FA5}">
                      <a16:colId xmlns:a16="http://schemas.microsoft.com/office/drawing/2014/main" val="3288187743"/>
                    </a:ext>
                  </a:extLst>
                </a:gridCol>
                <a:gridCol w="1084218">
                  <a:extLst>
                    <a:ext uri="{9D8B030D-6E8A-4147-A177-3AD203B41FA5}">
                      <a16:colId xmlns:a16="http://schemas.microsoft.com/office/drawing/2014/main" val="3417350918"/>
                    </a:ext>
                  </a:extLst>
                </a:gridCol>
              </a:tblGrid>
              <a:tr h="555620">
                <a:tc gridSpan="2">
                  <a:txBody>
                    <a:bodyPr/>
                    <a:lstStyle/>
                    <a:p>
                      <a:r>
                        <a:rPr lang="en-GB" dirty="0">
                          <a:solidFill>
                            <a:schemeClr val="tx1"/>
                          </a:solidFill>
                        </a:rPr>
                        <a:t>Legend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tc>
                <a:extLst>
                  <a:ext uri="{0D108BD9-81ED-4DB2-BD59-A6C34878D82A}">
                    <a16:rowId xmlns:a16="http://schemas.microsoft.com/office/drawing/2014/main" val="1909036642"/>
                  </a:ext>
                </a:extLst>
              </a:tr>
              <a:tr h="684453">
                <a:tc>
                  <a:txBody>
                    <a:bodyPr/>
                    <a:lstStyle/>
                    <a:p>
                      <a:r>
                        <a:rPr lang="en-GB" sz="1200" dirty="0"/>
                        <a:t>Green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t>Safe</a:t>
                      </a:r>
                      <a:r>
                        <a:rPr lang="en-GB" sz="1200" baseline="0" dirty="0"/>
                        <a:t> to Wean</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6720589"/>
                  </a:ext>
                </a:extLst>
              </a:tr>
              <a:tr h="555620">
                <a:tc>
                  <a:txBody>
                    <a:bodyPr/>
                    <a:lstStyle/>
                    <a:p>
                      <a:r>
                        <a:rPr lang="en-GB" sz="1200" dirty="0"/>
                        <a:t>Yellow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t>Caution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4420804"/>
                  </a:ext>
                </a:extLst>
              </a:tr>
              <a:tr h="555620">
                <a:tc>
                  <a:txBody>
                    <a:bodyPr/>
                    <a:lstStyle/>
                    <a:p>
                      <a:r>
                        <a:rPr lang="en-GB" sz="1200" dirty="0"/>
                        <a:t>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dirty="0"/>
                        <a:t>Do not Wean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5581911"/>
                  </a:ext>
                </a:extLst>
              </a:tr>
            </a:tbl>
          </a:graphicData>
        </a:graphic>
      </p:graphicFrame>
      <p:sp>
        <p:nvSpPr>
          <p:cNvPr id="4" name="TextBox 3"/>
          <p:cNvSpPr txBox="1"/>
          <p:nvPr/>
        </p:nvSpPr>
        <p:spPr>
          <a:xfrm>
            <a:off x="367937" y="156754"/>
            <a:ext cx="8723812" cy="461665"/>
          </a:xfrm>
          <a:prstGeom prst="rect">
            <a:avLst/>
          </a:prstGeom>
          <a:noFill/>
        </p:spPr>
        <p:txBody>
          <a:bodyPr wrap="square" rtlCol="0">
            <a:spAutoFit/>
          </a:bodyPr>
          <a:lstStyle/>
          <a:p>
            <a:r>
              <a:rPr lang="en-GB" sz="2400" b="1" dirty="0"/>
              <a:t>CREVICE DECISION SUPPORT MATRIX</a:t>
            </a:r>
          </a:p>
        </p:txBody>
      </p:sp>
    </p:spTree>
    <p:extLst>
      <p:ext uri="{BB962C8B-B14F-4D97-AF65-F5344CB8AC3E}">
        <p14:creationId xmlns:p14="http://schemas.microsoft.com/office/powerpoint/2010/main" val="38653487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2.jpg"/>
          <p:cNvPicPr>
            <a:picLocks noChangeAspect="1"/>
          </p:cNvPicPr>
          <p:nvPr/>
        </p:nvPicPr>
        <p:blipFill>
          <a:blip r:embed="rId2"/>
          <a:stretch>
            <a:fillRect/>
          </a:stretch>
        </p:blipFill>
        <p:spPr>
          <a:xfrm>
            <a:off x="1524000" y="1"/>
            <a:ext cx="9144000" cy="6857999"/>
          </a:xfrm>
          <a:prstGeom prst="rect">
            <a:avLst/>
          </a:prstGeom>
        </p:spPr>
      </p:pic>
    </p:spTree>
    <p:extLst>
      <p:ext uri="{BB962C8B-B14F-4D97-AF65-F5344CB8AC3E}">
        <p14:creationId xmlns:p14="http://schemas.microsoft.com/office/powerpoint/2010/main" val="175349692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REHABILITATION</a:t>
            </a:r>
          </a:p>
        </p:txBody>
      </p:sp>
      <p:sp>
        <p:nvSpPr>
          <p:cNvPr id="3" name="Content Placeholder 2"/>
          <p:cNvSpPr>
            <a:spLocks noGrp="1"/>
          </p:cNvSpPr>
          <p:nvPr>
            <p:ph idx="1"/>
          </p:nvPr>
        </p:nvSpPr>
        <p:spPr/>
        <p:txBody>
          <a:bodyPr/>
          <a:lstStyle/>
          <a:p>
            <a:r>
              <a:rPr lang="en-US" dirty="0"/>
              <a:t>ONE OF THE MOST IMPORTANT PART AND WHICH IS OFTEN NEGLECTED IN DEVELOPING COUNTRIES DUE TO POOR RESOURCES </a:t>
            </a:r>
          </a:p>
          <a:p>
            <a:pPr marL="0" indent="0">
              <a:buNone/>
            </a:pPr>
            <a:endParaRPr lang="en-US" dirty="0"/>
          </a:p>
          <a:p>
            <a:r>
              <a:rPr lang="en-US" dirty="0"/>
              <a:t>MULTIDISCIPLINARY </a:t>
            </a:r>
          </a:p>
          <a:p>
            <a:endParaRPr lang="en-US" dirty="0"/>
          </a:p>
          <a:p>
            <a:r>
              <a:rPr lang="en-US" dirty="0"/>
              <a:t>ROLE OF DBS ? </a:t>
            </a:r>
          </a:p>
          <a:p>
            <a:endParaRPr lang="en-US" dirty="0"/>
          </a:p>
          <a:p>
            <a:r>
              <a:rPr lang="en-US" dirty="0"/>
              <a:t>ROLE OF FAMILY MEMBERS</a:t>
            </a:r>
          </a:p>
        </p:txBody>
      </p:sp>
    </p:spTree>
    <p:extLst>
      <p:ext uri="{BB962C8B-B14F-4D97-AF65-F5344CB8AC3E}">
        <p14:creationId xmlns:p14="http://schemas.microsoft.com/office/powerpoint/2010/main" val="873817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subTitle" idx="1"/>
          </p:nvPr>
        </p:nvSpPr>
        <p:spPr/>
        <p:txBody>
          <a:bodyPr/>
          <a:lstStyle/>
          <a:p>
            <a:endParaRPr lang="en-US"/>
          </a:p>
        </p:txBody>
      </p:sp>
      <p:sp>
        <p:nvSpPr>
          <p:cNvPr id="2" name="Title 1"/>
          <p:cNvSpPr>
            <a:spLocks noGrp="1"/>
          </p:cNvSpPr>
          <p:nvPr>
            <p:ph type="ctrTitle"/>
          </p:nvPr>
        </p:nvSpPr>
        <p:spPr/>
        <p:txBody>
          <a:bodyPr/>
          <a:lstStyle/>
          <a:p>
            <a:endParaRPr lang="en-US"/>
          </a:p>
        </p:txBody>
      </p:sp>
      <p:pic>
        <p:nvPicPr>
          <p:cNvPr id="4" name="image13.jpeg" descr="http://pukhtoogle.com/gallery/data/media/35/peshawar_decorated_buses_-_pukhtoogle__21_.jpg"/>
          <p:cNvPicPr/>
          <p:nvPr/>
        </p:nvPicPr>
        <p:blipFill>
          <a:blip r:embed="rId2"/>
          <a:stretch>
            <a:fillRect/>
          </a:stretch>
        </p:blipFill>
        <p:spPr>
          <a:xfrm>
            <a:off x="1524000" y="432486"/>
            <a:ext cx="9144000" cy="7933039"/>
          </a:xfrm>
          <a:prstGeom prst="rect">
            <a:avLst/>
          </a:prstGeom>
          <a:ln w="12700">
            <a:miter lim="400000"/>
          </a:ln>
        </p:spPr>
      </p:pic>
      <p:sp>
        <p:nvSpPr>
          <p:cNvPr id="5" name="TextBox 4">
            <a:extLst>
              <a:ext uri="{FF2B5EF4-FFF2-40B4-BE49-F238E27FC236}">
                <a16:creationId xmlns:a16="http://schemas.microsoft.com/office/drawing/2014/main" id="{CD4A7E8D-49B1-B14F-8D67-B990ABACDAD7}"/>
              </a:ext>
            </a:extLst>
          </p:cNvPr>
          <p:cNvSpPr txBox="1"/>
          <p:nvPr/>
        </p:nvSpPr>
        <p:spPr>
          <a:xfrm>
            <a:off x="1816443" y="667265"/>
            <a:ext cx="9132052" cy="707886"/>
          </a:xfrm>
          <a:prstGeom prst="rect">
            <a:avLst/>
          </a:prstGeom>
          <a:noFill/>
        </p:spPr>
        <p:txBody>
          <a:bodyPr wrap="none" rtlCol="0">
            <a:spAutoFit/>
          </a:bodyPr>
          <a:lstStyle/>
          <a:p>
            <a:r>
              <a:rPr lang="en-US" sz="4000" dirty="0">
                <a:solidFill>
                  <a:srgbClr val="FF0000"/>
                </a:solidFill>
              </a:rPr>
              <a:t>          HOW TO HANDLE THE LARGE INFLUX </a:t>
            </a:r>
          </a:p>
        </p:txBody>
      </p:sp>
    </p:spTree>
    <p:extLst>
      <p:ext uri="{BB962C8B-B14F-4D97-AF65-F5344CB8AC3E}">
        <p14:creationId xmlns:p14="http://schemas.microsoft.com/office/powerpoint/2010/main" val="84356043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peshwar.jpg"/>
          <p:cNvPicPr>
            <a:picLocks noGrp="1" noChangeAspect="1"/>
          </p:cNvPicPr>
          <p:nvPr>
            <p:ph sz="quarter" idx="1"/>
          </p:nvPr>
        </p:nvPicPr>
        <p:blipFill>
          <a:blip r:embed="rId2"/>
          <a:stretch>
            <a:fillRect/>
          </a:stretch>
        </p:blipFill>
        <p:spPr>
          <a:xfrm>
            <a:off x="2057401" y="59872"/>
            <a:ext cx="7696199" cy="6798128"/>
          </a:xfrm>
        </p:spPr>
      </p:pic>
    </p:spTree>
    <p:extLst>
      <p:ext uri="{BB962C8B-B14F-4D97-AF65-F5344CB8AC3E}">
        <p14:creationId xmlns:p14="http://schemas.microsoft.com/office/powerpoint/2010/main" val="4096399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5EE53C-97FF-2D4F-AD07-6EB21B11F3ED}"/>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3. Creating a Vision</a:t>
            </a:r>
            <a:br>
              <a:rPr lang="en-US" sz="6000">
                <a:solidFill>
                  <a:schemeClr val="bg1"/>
                </a:solidFill>
              </a:rPr>
            </a:br>
            <a:endParaRPr lang="en-US" sz="6000">
              <a:solidFill>
                <a:schemeClr val="bg1"/>
              </a:solidFill>
            </a:endParaRPr>
          </a:p>
        </p:txBody>
      </p:sp>
      <p:graphicFrame>
        <p:nvGraphicFramePr>
          <p:cNvPr id="5" name="Content Placeholder 2">
            <a:extLst>
              <a:ext uri="{FF2B5EF4-FFF2-40B4-BE49-F238E27FC236}">
                <a16:creationId xmlns:a16="http://schemas.microsoft.com/office/drawing/2014/main" id="{38E19A1D-CDF1-75C5-143C-03A5769D6BC6}"/>
              </a:ext>
            </a:extLst>
          </p:cNvPr>
          <p:cNvGraphicFramePr>
            <a:graphicFrameLocks noGrp="1"/>
          </p:cNvGraphicFramePr>
          <p:nvPr>
            <p:ph sz="quarter" idx="1"/>
            <p:extLst>
              <p:ext uri="{D42A27DB-BD31-4B8C-83A1-F6EECF244321}">
                <p14:modId xmlns:p14="http://schemas.microsoft.com/office/powerpoint/2010/main" val="3641021449"/>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52771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0B59A-323E-C74E-9163-577F9BB5CE06}"/>
              </a:ext>
            </a:extLst>
          </p:cNvPr>
          <p:cNvSpPr>
            <a:spLocks noGrp="1"/>
          </p:cNvSpPr>
          <p:nvPr>
            <p:ph type="title"/>
          </p:nvPr>
        </p:nvSpPr>
        <p:spPr/>
        <p:txBody>
          <a:bodyPr/>
          <a:lstStyle/>
          <a:p>
            <a:r>
              <a:rPr lang="en-US" dirty="0"/>
              <a:t>Timeline</a:t>
            </a:r>
          </a:p>
        </p:txBody>
      </p:sp>
      <p:graphicFrame>
        <p:nvGraphicFramePr>
          <p:cNvPr id="6" name="Content Placeholder 5">
            <a:extLst>
              <a:ext uri="{FF2B5EF4-FFF2-40B4-BE49-F238E27FC236}">
                <a16:creationId xmlns:a16="http://schemas.microsoft.com/office/drawing/2014/main" id="{1506CEA6-4267-B04D-B061-B3253916D82A}"/>
              </a:ext>
            </a:extLst>
          </p:cNvPr>
          <p:cNvGraphicFramePr>
            <a:graphicFrameLocks noGrp="1"/>
          </p:cNvGraphicFramePr>
          <p:nvPr>
            <p:ph sz="quarter" idx="1"/>
            <p:extLst>
              <p:ext uri="{D42A27DB-BD31-4B8C-83A1-F6EECF244321}">
                <p14:modId xmlns:p14="http://schemas.microsoft.com/office/powerpoint/2010/main" val="2117803006"/>
              </p:ext>
            </p:extLst>
          </p:nvPr>
        </p:nvGraphicFramePr>
        <p:xfrm>
          <a:off x="1524001" y="1027906"/>
          <a:ext cx="5818585" cy="4833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15031637-A9B8-7945-A736-450EB27C9EEE}"/>
              </a:ext>
            </a:extLst>
          </p:cNvPr>
          <p:cNvSpPr/>
          <p:nvPr/>
        </p:nvSpPr>
        <p:spPr>
          <a:xfrm>
            <a:off x="8256985" y="1423365"/>
            <a:ext cx="1939528" cy="1015663"/>
          </a:xfrm>
          <a:prstGeom prst="rect">
            <a:avLst/>
          </a:prstGeom>
          <a:noFill/>
        </p:spPr>
        <p:txBody>
          <a:bodyPr wrap="square" lIns="91440" tIns="45720" rIns="91440" bIns="45720">
            <a:spAutoFit/>
          </a:bodyPr>
          <a:lstStyle/>
          <a:p>
            <a:pPr algn="ctr"/>
            <a:r>
              <a:rPr lang="en-US"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2030</a:t>
            </a:r>
          </a:p>
        </p:txBody>
      </p:sp>
    </p:spTree>
    <p:extLst>
      <p:ext uri="{BB962C8B-B14F-4D97-AF65-F5344CB8AC3E}">
        <p14:creationId xmlns:p14="http://schemas.microsoft.com/office/powerpoint/2010/main" val="13669358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backdrop.jpeg"/>
          <p:cNvPicPr>
            <a:picLocks noGrp="1" noChangeAspect="1"/>
          </p:cNvPicPr>
          <p:nvPr>
            <p:ph idx="1"/>
          </p:nvPr>
        </p:nvPicPr>
        <p:blipFill>
          <a:blip r:embed="rId2"/>
          <a:stretch>
            <a:fillRect/>
          </a:stretch>
        </p:blipFill>
        <p:spPr>
          <a:xfrm>
            <a:off x="1524000" y="0"/>
            <a:ext cx="9144000" cy="6858000"/>
          </a:xfrm>
        </p:spPr>
      </p:pic>
    </p:spTree>
    <p:extLst>
      <p:ext uri="{BB962C8B-B14F-4D97-AF65-F5344CB8AC3E}">
        <p14:creationId xmlns:p14="http://schemas.microsoft.com/office/powerpoint/2010/main" val="35891621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uNone/>
            </a:pPr>
            <a:r>
              <a:rPr lang="en-US" dirty="0"/>
              <a:t>Global Neurosurgery</a:t>
            </a:r>
          </a:p>
        </p:txBody>
      </p:sp>
      <p:sp>
        <p:nvSpPr>
          <p:cNvPr id="4" name="TextBox 3"/>
          <p:cNvSpPr txBox="1"/>
          <p:nvPr/>
        </p:nvSpPr>
        <p:spPr>
          <a:xfrm>
            <a:off x="2667000" y="1981201"/>
            <a:ext cx="6858000" cy="1384995"/>
          </a:xfrm>
          <a:prstGeom prst="rect">
            <a:avLst/>
          </a:prstGeom>
          <a:noFill/>
        </p:spPr>
        <p:txBody>
          <a:bodyPr wrap="square" rtlCol="0">
            <a:spAutoFit/>
          </a:bodyPr>
          <a:lstStyle/>
          <a:p>
            <a:pPr algn="ctr"/>
            <a:r>
              <a:rPr lang="en-US" sz="2800" i="1" dirty="0"/>
              <a:t>  In addition to doing neurosurgery better, </a:t>
            </a:r>
          </a:p>
          <a:p>
            <a:pPr algn="ctr"/>
            <a:r>
              <a:rPr lang="en-US" sz="2800" i="1" dirty="0"/>
              <a:t>how to better deliver neurosurgical care to all who need it</a:t>
            </a:r>
          </a:p>
        </p:txBody>
      </p:sp>
    </p:spTree>
    <p:extLst>
      <p:ext uri="{BB962C8B-B14F-4D97-AF65-F5344CB8AC3E}">
        <p14:creationId xmlns:p14="http://schemas.microsoft.com/office/powerpoint/2010/main" val="8810544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0AA9D7-92D8-4722-9C19-0462ECC531AE}"/>
              </a:ext>
            </a:extLst>
          </p:cNvPr>
          <p:cNvSpPr>
            <a:spLocks noGrp="1"/>
          </p:cNvSpPr>
          <p:nvPr>
            <p:ph idx="1"/>
          </p:nvPr>
        </p:nvSpPr>
        <p:spPr>
          <a:xfrm>
            <a:off x="251791" y="1805220"/>
            <a:ext cx="11489635" cy="5052780"/>
          </a:xfrm>
        </p:spPr>
        <p:txBody>
          <a:bodyPr>
            <a:normAutofit/>
          </a:bodyPr>
          <a:lstStyle/>
          <a:p>
            <a:pPr marL="0" indent="0" algn="ctr">
              <a:buNone/>
            </a:pPr>
            <a:endParaRPr lang="fr-FR" sz="4800" dirty="0">
              <a:solidFill>
                <a:schemeClr val="accent1">
                  <a:lumMod val="75000"/>
                </a:schemeClr>
              </a:solidFill>
              <a:effectLst>
                <a:outerShdw blurRad="38100" dist="38100" dir="2700000" algn="tl">
                  <a:srgbClr val="000000">
                    <a:alpha val="43137"/>
                  </a:srgbClr>
                </a:outerShdw>
              </a:effectLst>
              <a:latin typeface="Eras Bold ITC" panose="020B0907030504020204" pitchFamily="34" charset="0"/>
            </a:endParaRPr>
          </a:p>
          <a:p>
            <a:pPr marL="0" indent="0" algn="ctr">
              <a:buNone/>
            </a:pPr>
            <a:br>
              <a:rPr lang="fr-FR" sz="4800" dirty="0">
                <a:solidFill>
                  <a:schemeClr val="accent1">
                    <a:lumMod val="75000"/>
                  </a:schemeClr>
                </a:solidFill>
                <a:effectLst>
                  <a:outerShdw blurRad="38100" dist="38100" dir="2700000" algn="tl">
                    <a:srgbClr val="000000">
                      <a:alpha val="43137"/>
                    </a:srgbClr>
                  </a:outerShdw>
                </a:effectLst>
                <a:latin typeface="Eras Bold ITC" panose="020B0907030504020204" pitchFamily="34" charset="0"/>
              </a:rPr>
            </a:br>
            <a:r>
              <a:rPr lang="fr-FR" sz="4800" dirty="0">
                <a:solidFill>
                  <a:srgbClr val="00B0F0"/>
                </a:solidFill>
                <a:effectLst>
                  <a:outerShdw blurRad="38100" dist="38100" dir="2700000" algn="tl">
                    <a:srgbClr val="000000">
                      <a:alpha val="43137"/>
                    </a:srgbClr>
                  </a:outerShdw>
                </a:effectLst>
                <a:latin typeface="Eras Bold ITC" panose="020B0907030504020204" pitchFamily="34" charset="0"/>
              </a:rPr>
              <a:t>LAUNCHING OF THE GLOBAL NEUROSURGERY COMMITTEE</a:t>
            </a:r>
            <a:br>
              <a:rPr lang="fr-FR" sz="4800" dirty="0">
                <a:solidFill>
                  <a:schemeClr val="accent1">
                    <a:lumMod val="75000"/>
                  </a:schemeClr>
                </a:solidFill>
                <a:effectLst>
                  <a:outerShdw blurRad="38100" dist="38100" dir="2700000" algn="tl">
                    <a:srgbClr val="000000">
                      <a:alpha val="43137"/>
                    </a:srgbClr>
                  </a:outerShdw>
                </a:effectLst>
                <a:latin typeface="Eras Bold ITC" panose="020B0907030504020204" pitchFamily="34" charset="0"/>
              </a:rPr>
            </a:br>
            <a:endParaRPr lang="fr-FR" dirty="0">
              <a:solidFill>
                <a:schemeClr val="bg2">
                  <a:lumMod val="25000"/>
                </a:schemeClr>
              </a:solidFill>
              <a:effectLst>
                <a:outerShdw blurRad="38100" dist="38100" dir="2700000" algn="tl">
                  <a:srgbClr val="000000">
                    <a:alpha val="43137"/>
                  </a:srgbClr>
                </a:outerShdw>
              </a:effectLst>
            </a:endParaRPr>
          </a:p>
          <a:p>
            <a:pPr marL="0" indent="0" algn="ctr">
              <a:buNone/>
            </a:pPr>
            <a:r>
              <a:rPr lang="fr-FR" sz="2000" dirty="0">
                <a:solidFill>
                  <a:srgbClr val="FF0000"/>
                </a:solidFill>
                <a:effectLst>
                  <a:outerShdw blurRad="38100" dist="38100" dir="2700000" algn="tl">
                    <a:srgbClr val="000000">
                      <a:alpha val="43137"/>
                    </a:srgbClr>
                  </a:outerShdw>
                </a:effectLst>
              </a:rPr>
              <a:t>ICRAN 2019</a:t>
            </a:r>
            <a:br>
              <a:rPr lang="fr-FR" sz="2000" dirty="0">
                <a:solidFill>
                  <a:schemeClr val="bg2">
                    <a:lumMod val="25000"/>
                  </a:schemeClr>
                </a:solidFill>
                <a:effectLst>
                  <a:outerShdw blurRad="38100" dist="38100" dir="2700000" algn="tl">
                    <a:srgbClr val="000000">
                      <a:alpha val="43137"/>
                    </a:srgbClr>
                  </a:outerShdw>
                </a:effectLst>
              </a:rPr>
            </a:br>
            <a:endParaRPr lang="fr-FR" sz="2000" dirty="0">
              <a:solidFill>
                <a:schemeClr val="bg2">
                  <a:lumMod val="25000"/>
                </a:schemeClr>
              </a:solidFill>
              <a:effectLst>
                <a:outerShdw blurRad="38100" dist="38100" dir="2700000" algn="tl">
                  <a:srgbClr val="000000">
                    <a:alpha val="43137"/>
                  </a:srgbClr>
                </a:outerShdw>
              </a:effectLst>
            </a:endParaRPr>
          </a:p>
          <a:p>
            <a:pPr marL="0" indent="0" algn="ctr">
              <a:buNone/>
            </a:pPr>
            <a:br>
              <a:rPr lang="fr-FR" sz="2000" i="1" dirty="0">
                <a:solidFill>
                  <a:schemeClr val="bg2">
                    <a:lumMod val="10000"/>
                  </a:schemeClr>
                </a:solidFill>
              </a:rPr>
            </a:br>
            <a:r>
              <a:rPr lang="fr-FR" sz="2000" i="1" dirty="0">
                <a:solidFill>
                  <a:schemeClr val="bg2">
                    <a:lumMod val="10000"/>
                  </a:schemeClr>
                </a:solidFill>
              </a:rPr>
              <a:t>Peshawar, Pakistan</a:t>
            </a:r>
          </a:p>
        </p:txBody>
      </p:sp>
      <p:pic>
        <p:nvPicPr>
          <p:cNvPr id="5" name="Picture 4">
            <a:extLst>
              <a:ext uri="{FF2B5EF4-FFF2-40B4-BE49-F238E27FC236}">
                <a16:creationId xmlns:a16="http://schemas.microsoft.com/office/drawing/2014/main" id="{122A139F-D80F-4CC5-8A9A-0B7D31D99A34}"/>
              </a:ext>
            </a:extLst>
          </p:cNvPr>
          <p:cNvPicPr>
            <a:picLocks noChangeAspect="1"/>
          </p:cNvPicPr>
          <p:nvPr/>
        </p:nvPicPr>
        <p:blipFill rotWithShape="1">
          <a:blip r:embed="rId2">
            <a:extLst>
              <a:ext uri="{28A0092B-C50C-407E-A947-70E740481C1C}">
                <a14:useLocalDpi xmlns:a14="http://schemas.microsoft.com/office/drawing/2010/main" val="0"/>
              </a:ext>
            </a:extLst>
          </a:blip>
          <a:srcRect l="10906" r="12181"/>
          <a:stretch/>
        </p:blipFill>
        <p:spPr>
          <a:xfrm>
            <a:off x="251790" y="0"/>
            <a:ext cx="4151003" cy="3035808"/>
          </a:xfrm>
          <a:prstGeom prst="rect">
            <a:avLst/>
          </a:prstGeom>
        </p:spPr>
      </p:pic>
      <p:pic>
        <p:nvPicPr>
          <p:cNvPr id="7" name="Picture 6">
            <a:extLst>
              <a:ext uri="{FF2B5EF4-FFF2-40B4-BE49-F238E27FC236}">
                <a16:creationId xmlns:a16="http://schemas.microsoft.com/office/drawing/2014/main" id="{CBB51CB3-1116-49F8-B2E4-3FED8ACFA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2570" y="480530"/>
            <a:ext cx="7029831" cy="2067597"/>
          </a:xfrm>
          <a:prstGeom prst="rect">
            <a:avLst/>
          </a:prstGeom>
        </p:spPr>
      </p:pic>
    </p:spTree>
    <p:extLst>
      <p:ext uri="{BB962C8B-B14F-4D97-AF65-F5344CB8AC3E}">
        <p14:creationId xmlns:p14="http://schemas.microsoft.com/office/powerpoint/2010/main" val="4989513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BA398C-A949-4ABF-BC55-EBF02E8D2767}"/>
              </a:ext>
            </a:extLst>
          </p:cNvPr>
          <p:cNvSpPr>
            <a:spLocks noGrp="1"/>
          </p:cNvSpPr>
          <p:nvPr>
            <p:ph idx="1"/>
          </p:nvPr>
        </p:nvSpPr>
        <p:spPr/>
        <p:txBody>
          <a:bodyPr/>
          <a:lstStyle/>
          <a:p>
            <a:pPr marL="514350" indent="-514350">
              <a:buFont typeface="+mj-lt"/>
              <a:buAutoNum type="arabicPeriod"/>
            </a:pPr>
            <a:r>
              <a:rPr lang="en-US" dirty="0"/>
              <a:t>To achieve universal access to neurosurgical care</a:t>
            </a:r>
          </a:p>
          <a:p>
            <a:pPr marL="514350" indent="-514350">
              <a:buFont typeface="+mj-lt"/>
              <a:buAutoNum type="arabicPeriod"/>
            </a:pPr>
            <a:r>
              <a:rPr lang="en-US" dirty="0"/>
              <a:t>To align and coordinate all global neurosurgery activity within WFNS to reaching the goal.</a:t>
            </a:r>
          </a:p>
          <a:p>
            <a:pPr marL="514350" indent="-514350">
              <a:buFont typeface="+mj-lt"/>
              <a:buAutoNum type="arabicPeriod"/>
            </a:pPr>
            <a:r>
              <a:rPr lang="en-US" dirty="0"/>
              <a:t>To stimulate and facilitate relevant research to inform policy.</a:t>
            </a:r>
          </a:p>
          <a:p>
            <a:pPr marL="514350" indent="-514350">
              <a:buFont typeface="+mj-lt"/>
              <a:buAutoNum type="arabicPeriod"/>
            </a:pPr>
            <a:r>
              <a:rPr lang="en-US" dirty="0"/>
              <a:t>To engage with surgical stakeholders for building integrated surgical systems</a:t>
            </a:r>
          </a:p>
          <a:p>
            <a:pPr marL="514350" indent="-514350">
              <a:buFont typeface="+mj-lt"/>
              <a:buAutoNum type="arabicPeriod"/>
            </a:pPr>
            <a:r>
              <a:rPr lang="en-US" dirty="0"/>
              <a:t>To co-advocate for investing in surgical care for all within Universal Health Coverage</a:t>
            </a:r>
          </a:p>
        </p:txBody>
      </p:sp>
      <p:grpSp>
        <p:nvGrpSpPr>
          <p:cNvPr id="4" name="Group 3">
            <a:extLst>
              <a:ext uri="{FF2B5EF4-FFF2-40B4-BE49-F238E27FC236}">
                <a16:creationId xmlns:a16="http://schemas.microsoft.com/office/drawing/2014/main" id="{2D15D523-8993-4B72-A146-7A80BE2993AD}"/>
              </a:ext>
            </a:extLst>
          </p:cNvPr>
          <p:cNvGrpSpPr/>
          <p:nvPr/>
        </p:nvGrpSpPr>
        <p:grpSpPr>
          <a:xfrm>
            <a:off x="132522" y="30775"/>
            <a:ext cx="11926956" cy="1402122"/>
            <a:chOff x="132522" y="30775"/>
            <a:chExt cx="11926956" cy="1402122"/>
          </a:xfrm>
        </p:grpSpPr>
        <p:pic>
          <p:nvPicPr>
            <p:cNvPr id="5" name="Picture 4">
              <a:extLst>
                <a:ext uri="{FF2B5EF4-FFF2-40B4-BE49-F238E27FC236}">
                  <a16:creationId xmlns:a16="http://schemas.microsoft.com/office/drawing/2014/main" id="{379F0518-CBD0-4389-9DDF-1FE12CBD28E5}"/>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9348"/>
            <a:stretch/>
          </p:blipFill>
          <p:spPr>
            <a:xfrm>
              <a:off x="132522" y="30775"/>
              <a:ext cx="1948069" cy="1402122"/>
            </a:xfrm>
            <a:prstGeom prst="rect">
              <a:avLst/>
            </a:prstGeom>
          </p:spPr>
        </p:pic>
        <p:pic>
          <p:nvPicPr>
            <p:cNvPr id="6" name="Picture 5">
              <a:extLst>
                <a:ext uri="{FF2B5EF4-FFF2-40B4-BE49-F238E27FC236}">
                  <a16:creationId xmlns:a16="http://schemas.microsoft.com/office/drawing/2014/main" id="{F1B41776-F7B4-4B12-B2B9-E82E708353DC}"/>
                </a:ext>
              </a:extLst>
            </p:cNvPr>
            <p:cNvPicPr>
              <a:picLocks noChangeAspect="1"/>
            </p:cNvPicPr>
            <p:nvPr/>
          </p:nvPicPr>
          <p:blipFill rotWithShape="1">
            <a:blip r:embed="rId3">
              <a:extLst>
                <a:ext uri="{28A0092B-C50C-407E-A947-70E740481C1C}">
                  <a14:useLocalDpi xmlns:a14="http://schemas.microsoft.com/office/drawing/2010/main" val="0"/>
                </a:ext>
              </a:extLst>
            </a:blip>
            <a:srcRect l="4674" t="31884" r="11413" b="31787"/>
            <a:stretch/>
          </p:blipFill>
          <p:spPr>
            <a:xfrm>
              <a:off x="8304594" y="159025"/>
              <a:ext cx="3754884" cy="914401"/>
            </a:xfrm>
            <a:prstGeom prst="rect">
              <a:avLst/>
            </a:prstGeom>
          </p:spPr>
        </p:pic>
      </p:grpSp>
      <p:sp>
        <p:nvSpPr>
          <p:cNvPr id="7" name="TextBox 6">
            <a:extLst>
              <a:ext uri="{FF2B5EF4-FFF2-40B4-BE49-F238E27FC236}">
                <a16:creationId xmlns:a16="http://schemas.microsoft.com/office/drawing/2014/main" id="{1C06B12F-3D54-42DF-B5E5-8D476126515C}"/>
              </a:ext>
            </a:extLst>
          </p:cNvPr>
          <p:cNvSpPr txBox="1"/>
          <p:nvPr/>
        </p:nvSpPr>
        <p:spPr>
          <a:xfrm>
            <a:off x="2186609" y="304800"/>
            <a:ext cx="6016487" cy="646331"/>
          </a:xfrm>
          <a:prstGeom prst="rect">
            <a:avLst/>
          </a:prstGeom>
          <a:noFill/>
        </p:spPr>
        <p:txBody>
          <a:bodyPr wrap="square" rtlCol="0">
            <a:spAutoFit/>
          </a:bodyPr>
          <a:lstStyle/>
          <a:p>
            <a:pPr algn="ctr"/>
            <a:r>
              <a:rPr lang="fr-FR" sz="3600" dirty="0">
                <a:effectLst>
                  <a:outerShdw blurRad="38100" dist="38100" dir="2700000" algn="tl">
                    <a:srgbClr val="000000">
                      <a:alpha val="43137"/>
                    </a:srgbClr>
                  </a:outerShdw>
                </a:effectLst>
              </a:rPr>
              <a:t>OBJECTIVES</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280361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
          <p:cNvSpPr txBox="1">
            <a:spLocks noChangeArrowheads="1"/>
          </p:cNvSpPr>
          <p:nvPr/>
        </p:nvSpPr>
        <p:spPr bwMode="auto">
          <a:xfrm>
            <a:off x="1709738" y="1"/>
            <a:ext cx="8958262" cy="1200329"/>
          </a:xfrm>
          <a:prstGeom prst="rect">
            <a:avLst/>
          </a:prstGeom>
          <a:noFill/>
          <a:ln w="9525">
            <a:noFill/>
            <a:miter lim="800000"/>
            <a:headEnd/>
            <a:tailEnd/>
          </a:ln>
        </p:spPr>
        <p:txBody>
          <a:bodyPr>
            <a:prstTxWarp prst="textNoShape">
              <a:avLst/>
            </a:prstTxWarp>
            <a:spAutoFit/>
          </a:bodyPr>
          <a:lstStyle/>
          <a:p>
            <a:pPr algn="just"/>
            <a:r>
              <a:rPr lang="en-AU" sz="36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rPr>
              <a:t>Neurosurgery by non neurosurgeons?</a:t>
            </a:r>
          </a:p>
          <a:p>
            <a:pPr algn="just"/>
            <a:r>
              <a:rPr lang="en-AU" sz="3600" b="1" dirty="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rPr>
              <a:t>“the tyranny of distance</a:t>
            </a:r>
            <a:r>
              <a:rPr lang="en-AU" sz="3600" dirty="0">
                <a:ea typeface="MS PGothic" pitchFamily="34" charset="-128"/>
                <a:cs typeface="MS PGothic" pitchFamily="34" charset="-128"/>
              </a:rPr>
              <a:t>”</a:t>
            </a:r>
          </a:p>
        </p:txBody>
      </p:sp>
      <p:sp>
        <p:nvSpPr>
          <p:cNvPr id="29699" name="TextBox 1"/>
          <p:cNvSpPr txBox="1">
            <a:spLocks noChangeArrowheads="1"/>
          </p:cNvSpPr>
          <p:nvPr/>
        </p:nvSpPr>
        <p:spPr bwMode="auto">
          <a:xfrm>
            <a:off x="1709739" y="3164681"/>
            <a:ext cx="6697663" cy="3970318"/>
          </a:xfrm>
          <a:prstGeom prst="rect">
            <a:avLst/>
          </a:prstGeom>
          <a:noFill/>
          <a:ln w="9525">
            <a:noFill/>
            <a:miter lim="800000"/>
            <a:headEnd/>
            <a:tailEnd/>
          </a:ln>
        </p:spPr>
        <p:txBody>
          <a:bodyPr wrap="square">
            <a:prstTxWarp prst="textNoShape">
              <a:avLst/>
            </a:prstTxWarp>
            <a:spAutoFit/>
          </a:bodyPr>
          <a:lstStyle/>
          <a:p>
            <a:r>
              <a:rPr lang="en-AU" dirty="0"/>
              <a:t>Darwin:</a:t>
            </a:r>
          </a:p>
          <a:p>
            <a:r>
              <a:rPr lang="en-AU" dirty="0"/>
              <a:t>population 190,000</a:t>
            </a:r>
          </a:p>
          <a:p>
            <a:r>
              <a:rPr lang="en-AU" dirty="0"/>
              <a:t>	</a:t>
            </a:r>
          </a:p>
          <a:p>
            <a:endParaRPr lang="en-AU" dirty="0"/>
          </a:p>
          <a:p>
            <a:r>
              <a:rPr lang="en-AU" dirty="0"/>
              <a:t>2,600km from a neurosurgical service so general surgeons perform all emergency neurosurgery</a:t>
            </a:r>
          </a:p>
          <a:p>
            <a:r>
              <a:rPr lang="en-AU" dirty="0"/>
              <a:t> 	</a:t>
            </a:r>
          </a:p>
          <a:p>
            <a:r>
              <a:rPr lang="en-AU" dirty="0"/>
              <a:t>From 2008 to 2013: 33 cases per year. </a:t>
            </a:r>
          </a:p>
          <a:p>
            <a:r>
              <a:rPr lang="en-AU" dirty="0"/>
              <a:t>			Mortality:  EDH &amp; Ch SDH = 0</a:t>
            </a:r>
          </a:p>
          <a:p>
            <a:r>
              <a:rPr lang="en-AU" dirty="0"/>
              <a:t>			Ac and </a:t>
            </a:r>
            <a:r>
              <a:rPr lang="en-AU" dirty="0" err="1"/>
              <a:t>subac</a:t>
            </a:r>
            <a:r>
              <a:rPr lang="en-AU" dirty="0"/>
              <a:t> SDH = 33%</a:t>
            </a:r>
          </a:p>
          <a:p>
            <a:r>
              <a:rPr lang="en-AU" dirty="0"/>
              <a:t>			ICH = 36% </a:t>
            </a:r>
          </a:p>
          <a:p>
            <a:endParaRPr lang="en-AU" dirty="0"/>
          </a:p>
          <a:p>
            <a:r>
              <a:rPr lang="en-AU" dirty="0"/>
              <a:t>	 		</a:t>
            </a:r>
            <a:r>
              <a:rPr lang="en-AU" i="1" dirty="0">
                <a:solidFill>
                  <a:srgbClr val="00B050"/>
                </a:solidFill>
              </a:rPr>
              <a:t>Luck et al, ANZ J Surg 2015</a:t>
            </a:r>
          </a:p>
          <a:p>
            <a:endParaRPr lang="en-AU" dirty="0"/>
          </a:p>
        </p:txBody>
      </p:sp>
      <p:pic>
        <p:nvPicPr>
          <p:cNvPr id="29700" name="Picture 4" descr="as-map"/>
          <p:cNvPicPr>
            <a:picLocks noChangeAspect="1" noChangeArrowheads="1"/>
          </p:cNvPicPr>
          <p:nvPr/>
        </p:nvPicPr>
        <p:blipFill>
          <a:blip r:embed="rId3"/>
          <a:srcRect/>
          <a:stretch>
            <a:fillRect/>
          </a:stretch>
        </p:blipFill>
        <p:spPr bwMode="auto">
          <a:xfrm>
            <a:off x="7315200" y="838201"/>
            <a:ext cx="3124200" cy="3367509"/>
          </a:xfrm>
          <a:prstGeom prst="rect">
            <a:avLst/>
          </a:prstGeom>
          <a:noFill/>
          <a:ln w="9525">
            <a:noFill/>
            <a:miter lim="800000"/>
            <a:headEnd/>
            <a:tailEnd/>
          </a:ln>
          <a:effectLst/>
        </p:spPr>
      </p:pic>
    </p:spTree>
    <p:extLst>
      <p:ext uri="{BB962C8B-B14F-4D97-AF65-F5344CB8AC3E}">
        <p14:creationId xmlns:p14="http://schemas.microsoft.com/office/powerpoint/2010/main" val="721939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990433" y="228600"/>
            <a:ext cx="7920331" cy="1143000"/>
          </a:xfrm>
          <a:effectLst/>
        </p:spPr>
        <p:txBody>
          <a:bodyPr vert="horz" lIns="91440" tIns="45720" rIns="91440" bIns="45720" rtlCol="0" anchor="t" anchorCtr="0">
            <a:noAutofit/>
          </a:bodyPr>
          <a:lstStyle/>
          <a:p>
            <a:pPr algn="just">
              <a:buNone/>
              <a:defRPr sz="1800"/>
            </a:pPr>
            <a:r>
              <a:rPr lang="en-AU" sz="4000" dirty="0"/>
              <a:t>Support for the Local Surgeon</a:t>
            </a:r>
          </a:p>
        </p:txBody>
      </p:sp>
      <p:sp>
        <p:nvSpPr>
          <p:cNvPr id="32771" name="Content Placeholder 2"/>
          <p:cNvSpPr>
            <a:spLocks noGrp="1"/>
          </p:cNvSpPr>
          <p:nvPr>
            <p:ph sz="quarter" idx="1"/>
          </p:nvPr>
        </p:nvSpPr>
        <p:spPr>
          <a:xfrm>
            <a:off x="2114550" y="1487488"/>
            <a:ext cx="4691062" cy="2735262"/>
          </a:xfrm>
          <a:prstGeom prst="rect">
            <a:avLst/>
          </a:prstGeom>
        </p:spPr>
        <p:txBody>
          <a:bodyPr>
            <a:normAutofit fontScale="92500" lnSpcReduction="10000"/>
          </a:bodyPr>
          <a:lstStyle/>
          <a:p>
            <a:pPr>
              <a:lnSpc>
                <a:spcPct val="150000"/>
              </a:lnSpc>
              <a:buClrTx/>
              <a:buFont typeface="Arial"/>
              <a:buChar char="•"/>
            </a:pPr>
            <a:r>
              <a:rPr lang="en-AU" dirty="0">
                <a:ea typeface="MS PGothic" pitchFamily="34" charset="-128"/>
                <a:cs typeface="MS PGothic" pitchFamily="34" charset="-128"/>
              </a:rPr>
              <a:t>Training and feed back</a:t>
            </a:r>
          </a:p>
          <a:p>
            <a:pPr>
              <a:lnSpc>
                <a:spcPct val="150000"/>
              </a:lnSpc>
              <a:buClrTx/>
              <a:buFont typeface="Arial"/>
              <a:buChar char="•"/>
            </a:pPr>
            <a:r>
              <a:rPr lang="en-AU" dirty="0" err="1">
                <a:ea typeface="MS PGothic" pitchFamily="34" charset="-128"/>
                <a:cs typeface="MS PGothic" pitchFamily="34" charset="-128"/>
              </a:rPr>
              <a:t>Teleradiology</a:t>
            </a:r>
            <a:r>
              <a:rPr lang="en-AU" dirty="0">
                <a:ea typeface="MS PGothic" pitchFamily="34" charset="-128"/>
                <a:cs typeface="MS PGothic" pitchFamily="34" charset="-128"/>
              </a:rPr>
              <a:t>, </a:t>
            </a:r>
            <a:r>
              <a:rPr lang="en-AU" dirty="0" err="1">
                <a:ea typeface="MS PGothic" pitchFamily="34" charset="-128"/>
                <a:cs typeface="MS PGothic" pitchFamily="34" charset="-128"/>
              </a:rPr>
              <a:t>Skype</a:t>
            </a:r>
            <a:r>
              <a:rPr lang="en-AU" dirty="0">
                <a:ea typeface="MS PGothic" pitchFamily="34" charset="-128"/>
                <a:cs typeface="MS PGothic" pitchFamily="34" charset="-128"/>
              </a:rPr>
              <a:t>… </a:t>
            </a:r>
          </a:p>
          <a:p>
            <a:pPr>
              <a:lnSpc>
                <a:spcPct val="150000"/>
              </a:lnSpc>
              <a:buClrTx/>
              <a:buFont typeface="Arial"/>
              <a:buChar char="•"/>
            </a:pPr>
            <a:r>
              <a:rPr lang="en-AU" dirty="0">
                <a:ea typeface="MS PGothic" pitchFamily="34" charset="-128"/>
                <a:cs typeface="MS PGothic" pitchFamily="34" charset="-128"/>
              </a:rPr>
              <a:t>Virtual surgical assistant</a:t>
            </a:r>
          </a:p>
          <a:p>
            <a:pPr>
              <a:lnSpc>
                <a:spcPct val="150000"/>
              </a:lnSpc>
              <a:buClrTx/>
              <a:buFont typeface="Arial"/>
              <a:buChar char="•"/>
            </a:pPr>
            <a:r>
              <a:rPr lang="en-AU" dirty="0">
                <a:ea typeface="MS PGothic" pitchFamily="34" charset="-128"/>
                <a:cs typeface="MS PGothic" pitchFamily="34" charset="-128"/>
              </a:rPr>
              <a:t>Guidelines</a:t>
            </a:r>
          </a:p>
        </p:txBody>
      </p:sp>
      <p:pic>
        <p:nvPicPr>
          <p:cNvPr id="32772" name="Picture 2" descr="aw15"/>
          <p:cNvPicPr>
            <a:picLocks noChangeAspect="1" noChangeArrowheads="1"/>
          </p:cNvPicPr>
          <p:nvPr/>
        </p:nvPicPr>
        <p:blipFill>
          <a:blip r:embed="rId3"/>
          <a:srcRect/>
          <a:stretch>
            <a:fillRect/>
          </a:stretch>
        </p:blipFill>
        <p:spPr bwMode="auto">
          <a:xfrm>
            <a:off x="7577138" y="4222750"/>
            <a:ext cx="2184400" cy="1422400"/>
          </a:xfrm>
          <a:prstGeom prst="rect">
            <a:avLst/>
          </a:prstGeom>
          <a:noFill/>
          <a:ln w="9525">
            <a:noFill/>
            <a:miter lim="800000"/>
            <a:headEnd/>
            <a:tailEnd/>
          </a:ln>
        </p:spPr>
      </p:pic>
      <p:pic>
        <p:nvPicPr>
          <p:cNvPr id="32773" name="Picture 1"/>
          <p:cNvPicPr>
            <a:picLocks noChangeAspect="1"/>
          </p:cNvPicPr>
          <p:nvPr/>
        </p:nvPicPr>
        <p:blipFill>
          <a:blip r:embed="rId4"/>
          <a:srcRect/>
          <a:stretch>
            <a:fillRect/>
          </a:stretch>
        </p:blipFill>
        <p:spPr bwMode="auto">
          <a:xfrm>
            <a:off x="5299075" y="4222750"/>
            <a:ext cx="1208088" cy="1676400"/>
          </a:xfrm>
          <a:prstGeom prst="rect">
            <a:avLst/>
          </a:prstGeom>
          <a:noFill/>
          <a:ln w="9525">
            <a:noFill/>
            <a:miter lim="800000"/>
            <a:headEnd/>
            <a:tailEnd/>
          </a:ln>
        </p:spPr>
      </p:pic>
      <p:sp>
        <p:nvSpPr>
          <p:cNvPr id="32774" name="TextBox 1"/>
          <p:cNvSpPr txBox="1">
            <a:spLocks noChangeArrowheads="1"/>
          </p:cNvSpPr>
          <p:nvPr/>
        </p:nvSpPr>
        <p:spPr bwMode="auto">
          <a:xfrm>
            <a:off x="2114551" y="6084889"/>
            <a:ext cx="2117725" cy="371475"/>
          </a:xfrm>
          <a:prstGeom prst="rect">
            <a:avLst/>
          </a:prstGeom>
          <a:noFill/>
          <a:ln w="9525">
            <a:noFill/>
            <a:miter lim="800000"/>
            <a:headEnd/>
            <a:tailEnd/>
          </a:ln>
        </p:spPr>
        <p:txBody>
          <a:bodyPr>
            <a:prstTxWarp prst="textNoShape">
              <a:avLst/>
            </a:prstTxWarp>
            <a:spAutoFit/>
          </a:bodyPr>
          <a:lstStyle/>
          <a:p>
            <a:r>
              <a:rPr lang="en-AU" dirty="0">
                <a:ea typeface="MS PGothic" pitchFamily="34" charset="-128"/>
                <a:cs typeface="MS PGothic" pitchFamily="34" charset="-128"/>
              </a:rPr>
              <a:t>Communication</a:t>
            </a:r>
          </a:p>
        </p:txBody>
      </p:sp>
      <p:sp>
        <p:nvSpPr>
          <p:cNvPr id="32775" name="TextBox 2"/>
          <p:cNvSpPr txBox="1">
            <a:spLocks noChangeArrowheads="1"/>
          </p:cNvSpPr>
          <p:nvPr/>
        </p:nvSpPr>
        <p:spPr bwMode="auto">
          <a:xfrm>
            <a:off x="5246688" y="6124575"/>
            <a:ext cx="1352550" cy="369888"/>
          </a:xfrm>
          <a:prstGeom prst="rect">
            <a:avLst/>
          </a:prstGeom>
          <a:noFill/>
          <a:ln w="9525">
            <a:noFill/>
            <a:miter lim="800000"/>
            <a:headEnd/>
            <a:tailEnd/>
          </a:ln>
        </p:spPr>
        <p:txBody>
          <a:bodyPr>
            <a:prstTxWarp prst="textNoShape">
              <a:avLst/>
            </a:prstTxWarp>
            <a:spAutoFit/>
          </a:bodyPr>
          <a:lstStyle/>
          <a:p>
            <a:r>
              <a:rPr lang="en-AU" dirty="0">
                <a:ea typeface="MS PGothic" pitchFamily="34" charset="-128"/>
                <a:cs typeface="MS PGothic" pitchFamily="34" charset="-128"/>
              </a:rPr>
              <a:t>Guidelines</a:t>
            </a:r>
          </a:p>
        </p:txBody>
      </p:sp>
      <p:sp>
        <p:nvSpPr>
          <p:cNvPr id="32776" name="TextBox 3"/>
          <p:cNvSpPr txBox="1">
            <a:spLocks noChangeArrowheads="1"/>
          </p:cNvSpPr>
          <p:nvPr/>
        </p:nvSpPr>
        <p:spPr bwMode="auto">
          <a:xfrm>
            <a:off x="7751763" y="6081714"/>
            <a:ext cx="2159000" cy="369887"/>
          </a:xfrm>
          <a:prstGeom prst="rect">
            <a:avLst/>
          </a:prstGeom>
          <a:noFill/>
          <a:ln w="9525">
            <a:noFill/>
            <a:miter lim="800000"/>
            <a:headEnd/>
            <a:tailEnd/>
          </a:ln>
        </p:spPr>
        <p:txBody>
          <a:bodyPr>
            <a:prstTxWarp prst="textNoShape">
              <a:avLst/>
            </a:prstTxWarp>
            <a:spAutoFit/>
          </a:bodyPr>
          <a:lstStyle/>
          <a:p>
            <a:r>
              <a:rPr lang="en-AU" dirty="0">
                <a:ea typeface="MS PGothic" pitchFamily="34" charset="-128"/>
                <a:cs typeface="MS PGothic" pitchFamily="34" charset="-128"/>
              </a:rPr>
              <a:t>Local Expertise</a:t>
            </a:r>
          </a:p>
        </p:txBody>
      </p:sp>
      <p:pic>
        <p:nvPicPr>
          <p:cNvPr id="32777" name="Picture 9"/>
          <p:cNvPicPr>
            <a:picLocks noChangeAspect="1"/>
          </p:cNvPicPr>
          <p:nvPr/>
        </p:nvPicPr>
        <p:blipFill>
          <a:blip r:embed="rId5"/>
          <a:srcRect/>
          <a:stretch>
            <a:fillRect/>
          </a:stretch>
        </p:blipFill>
        <p:spPr bwMode="auto">
          <a:xfrm>
            <a:off x="2030413" y="4222751"/>
            <a:ext cx="2171700" cy="1628775"/>
          </a:xfrm>
          <a:prstGeom prst="rect">
            <a:avLst/>
          </a:prstGeom>
          <a:noFill/>
          <a:ln w="9525">
            <a:noFill/>
            <a:miter lim="800000"/>
            <a:headEnd/>
            <a:tailEnd/>
          </a:ln>
        </p:spPr>
      </p:pic>
    </p:spTree>
    <p:extLst>
      <p:ext uri="{BB962C8B-B14F-4D97-AF65-F5344CB8AC3E}">
        <p14:creationId xmlns:p14="http://schemas.microsoft.com/office/powerpoint/2010/main" val="38479279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33B4D-9828-A09F-AC48-EC629FCDFAB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1BF3BE9-E2C4-1DCF-3699-FE27D3F1C49C}"/>
              </a:ext>
            </a:extLst>
          </p:cNvPr>
          <p:cNvPicPr>
            <a:picLocks noGrp="1" noChangeAspect="1"/>
          </p:cNvPicPr>
          <p:nvPr>
            <p:ph idx="1"/>
          </p:nvPr>
        </p:nvPicPr>
        <p:blipFill>
          <a:blip r:embed="rId2"/>
          <a:stretch>
            <a:fillRect/>
          </a:stretch>
        </p:blipFill>
        <p:spPr>
          <a:xfrm>
            <a:off x="914400" y="472966"/>
            <a:ext cx="10026869" cy="6385033"/>
          </a:xfrm>
        </p:spPr>
      </p:pic>
    </p:spTree>
    <p:extLst>
      <p:ext uri="{BB962C8B-B14F-4D97-AF65-F5344CB8AC3E}">
        <p14:creationId xmlns:p14="http://schemas.microsoft.com/office/powerpoint/2010/main" val="43050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801E-6471-7D4E-9CEE-DE790BA7E4C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D413D24-73E9-D343-81BA-58F497502F0A}"/>
              </a:ext>
            </a:extLst>
          </p:cNvPr>
          <p:cNvSpPr>
            <a:spLocks noGrp="1"/>
          </p:cNvSpPr>
          <p:nvPr>
            <p:ph sz="quarter" idx="1"/>
          </p:nvPr>
        </p:nvSpPr>
        <p:spPr>
          <a:xfrm>
            <a:off x="2152651" y="1825625"/>
            <a:ext cx="4108155" cy="4351338"/>
          </a:xfrm>
          <a:prstGeom prst="rect">
            <a:avLst/>
          </a:prstGeom>
        </p:spPr>
        <p:txBody>
          <a:bodyPr/>
          <a:lstStyle/>
          <a:p>
            <a:pPr>
              <a:buNone/>
            </a:pPr>
            <a:r>
              <a:rPr lang="en-US"/>
              <a:t>the three “I”s for responding to global neurosurgical needs</a:t>
            </a:r>
          </a:p>
          <a:p>
            <a:pPr lvl="1"/>
            <a:r>
              <a:rPr lang="en-US">
                <a:solidFill>
                  <a:srgbClr val="FF0000"/>
                </a:solidFill>
              </a:rPr>
              <a:t>Innovate </a:t>
            </a:r>
            <a:r>
              <a:rPr lang="en-US"/>
              <a:t>in low-resource setting</a:t>
            </a:r>
          </a:p>
          <a:p>
            <a:pPr lvl="1"/>
            <a:r>
              <a:rPr lang="en-US">
                <a:solidFill>
                  <a:srgbClr val="FF0000"/>
                </a:solidFill>
              </a:rPr>
              <a:t>Inform</a:t>
            </a:r>
            <a:r>
              <a:rPr lang="en-US"/>
              <a:t> policy through research</a:t>
            </a:r>
          </a:p>
          <a:p>
            <a:pPr lvl="1"/>
            <a:r>
              <a:rPr lang="en-US">
                <a:solidFill>
                  <a:srgbClr val="FF0000"/>
                </a:solidFill>
              </a:rPr>
              <a:t>Integrate</a:t>
            </a:r>
            <a:r>
              <a:rPr lang="en-US"/>
              <a:t> into health systems/ UHC</a:t>
            </a:r>
          </a:p>
          <a:p>
            <a:endParaRPr lang="en-US" dirty="0"/>
          </a:p>
        </p:txBody>
      </p:sp>
      <p:pic>
        <p:nvPicPr>
          <p:cNvPr id="5" name="Picture 4">
            <a:extLst>
              <a:ext uri="{FF2B5EF4-FFF2-40B4-BE49-F238E27FC236}">
                <a16:creationId xmlns:a16="http://schemas.microsoft.com/office/drawing/2014/main" id="{4E2C7207-5E89-C243-8F80-C2CC18949D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60806" y="1825625"/>
            <a:ext cx="4069022" cy="3596980"/>
          </a:xfrm>
          <a:prstGeom prst="rect">
            <a:avLst/>
          </a:prstGeom>
        </p:spPr>
      </p:pic>
      <p:pic>
        <p:nvPicPr>
          <p:cNvPr id="6" name="Picture 5">
            <a:extLst>
              <a:ext uri="{FF2B5EF4-FFF2-40B4-BE49-F238E27FC236}">
                <a16:creationId xmlns:a16="http://schemas.microsoft.com/office/drawing/2014/main" id="{1E1B8C9A-2BE4-9C43-8365-690B4B5205EC}"/>
              </a:ext>
            </a:extLst>
          </p:cNvPr>
          <p:cNvPicPr>
            <a:picLocks noChangeAspect="1"/>
          </p:cNvPicPr>
          <p:nvPr/>
        </p:nvPicPr>
        <p:blipFill>
          <a:blip r:embed="rId3"/>
          <a:stretch>
            <a:fillRect/>
          </a:stretch>
        </p:blipFill>
        <p:spPr>
          <a:xfrm>
            <a:off x="7549978" y="2730435"/>
            <a:ext cx="3506487" cy="3559154"/>
          </a:xfrm>
          <a:prstGeom prst="rect">
            <a:avLst/>
          </a:prstGeom>
        </p:spPr>
      </p:pic>
    </p:spTree>
    <p:extLst>
      <p:ext uri="{BB962C8B-B14F-4D97-AF65-F5344CB8AC3E}">
        <p14:creationId xmlns:p14="http://schemas.microsoft.com/office/powerpoint/2010/main" val="11676618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p:cNvSpPr>
          <p:nvPr>
            <p:ph type="title"/>
          </p:nvPr>
        </p:nvSpPr>
        <p:spPr>
          <a:xfrm>
            <a:off x="1981200" y="274639"/>
            <a:ext cx="8229600" cy="1143001"/>
          </a:xfrm>
          <a:prstGeom prst="rect">
            <a:avLst/>
          </a:prstGeom>
        </p:spPr>
        <p:txBody>
          <a:bodyPr/>
          <a:lstStyle/>
          <a:p>
            <a:pPr lvl="0"/>
            <a:endParaRPr/>
          </a:p>
        </p:txBody>
      </p:sp>
      <p:pic>
        <p:nvPicPr>
          <p:cNvPr id="458" name="image61.png" descr="Screen Shot 2018-08-05 at 13.52.39.png"/>
          <p:cNvPicPr/>
          <p:nvPr/>
        </p:nvPicPr>
        <p:blipFill>
          <a:blip r:embed="rId2"/>
          <a:stretch>
            <a:fillRect/>
          </a:stretch>
        </p:blipFill>
        <p:spPr>
          <a:xfrm>
            <a:off x="531628" y="274637"/>
            <a:ext cx="11249246" cy="6308723"/>
          </a:xfrm>
          <a:prstGeom prst="rect">
            <a:avLst/>
          </a:prstGeom>
          <a:ln w="12700">
            <a:miter lim="400000"/>
          </a:ln>
        </p:spPr>
      </p:pic>
      <p:sp>
        <p:nvSpPr>
          <p:cNvPr id="459" name="Shape 459"/>
          <p:cNvSpPr/>
          <p:nvPr/>
        </p:nvSpPr>
        <p:spPr>
          <a:xfrm>
            <a:off x="3552825" y="6088560"/>
            <a:ext cx="515524" cy="36933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45719" rIns="45719">
            <a:spAutoFit/>
          </a:bodyPr>
          <a:lstStyle>
            <a:lvl1pPr>
              <a:defRPr sz="4400"/>
            </a:lvl1pPr>
          </a:lstStyle>
          <a:p>
            <a:pPr lvl="0">
              <a:defRPr sz="1800"/>
            </a:pPr>
            <a:r>
              <a:rPr dirty="0"/>
              <a:t>        </a:t>
            </a:r>
          </a:p>
        </p:txBody>
      </p:sp>
    </p:spTree>
    <p:extLst>
      <p:ext uri="{BB962C8B-B14F-4D97-AF65-F5344CB8AC3E}">
        <p14:creationId xmlns:p14="http://schemas.microsoft.com/office/powerpoint/2010/main" val="131780213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5C7BD-8C8C-7143-ACBD-2BF2F43BE183}"/>
              </a:ext>
            </a:extLst>
          </p:cNvPr>
          <p:cNvSpPr>
            <a:spLocks noGrp="1"/>
          </p:cNvSpPr>
          <p:nvPr>
            <p:ph type="title"/>
          </p:nvPr>
        </p:nvSpPr>
        <p:spPr/>
        <p:txBody>
          <a:bodyPr/>
          <a:lstStyle/>
          <a:p>
            <a:r>
              <a:rPr lang="en-US" dirty="0"/>
              <a:t>               HOLISTIC APPROACH </a:t>
            </a:r>
          </a:p>
        </p:txBody>
      </p:sp>
      <p:sp>
        <p:nvSpPr>
          <p:cNvPr id="3" name="Content Placeholder 2">
            <a:extLst>
              <a:ext uri="{FF2B5EF4-FFF2-40B4-BE49-F238E27FC236}">
                <a16:creationId xmlns:a16="http://schemas.microsoft.com/office/drawing/2014/main" id="{95998F82-DB56-2548-B637-89D6A7809F2B}"/>
              </a:ext>
            </a:extLst>
          </p:cNvPr>
          <p:cNvSpPr>
            <a:spLocks noGrp="1"/>
          </p:cNvSpPr>
          <p:nvPr>
            <p:ph idx="1"/>
          </p:nvPr>
        </p:nvSpPr>
        <p:spPr/>
        <p:txBody>
          <a:bodyPr>
            <a:normAutofit fontScale="62500" lnSpcReduction="20000"/>
          </a:bodyPr>
          <a:lstStyle/>
          <a:p>
            <a:r>
              <a:rPr lang="en-US" dirty="0"/>
              <a:t>PREVENTION</a:t>
            </a:r>
          </a:p>
          <a:p>
            <a:pPr marL="0" indent="0">
              <a:buNone/>
            </a:pPr>
            <a:endParaRPr lang="en-US" dirty="0"/>
          </a:p>
          <a:p>
            <a:r>
              <a:rPr lang="en-US" dirty="0"/>
              <a:t>PRE HOSPITAL CARE</a:t>
            </a:r>
          </a:p>
          <a:p>
            <a:endParaRPr lang="en-US" dirty="0"/>
          </a:p>
          <a:p>
            <a:r>
              <a:rPr lang="en-US" dirty="0"/>
              <a:t>EMERGENCY ROOM </a:t>
            </a:r>
          </a:p>
          <a:p>
            <a:endParaRPr lang="en-US" dirty="0"/>
          </a:p>
          <a:p>
            <a:r>
              <a:rPr lang="en-US" dirty="0"/>
              <a:t> ICU / THEATRE </a:t>
            </a:r>
          </a:p>
          <a:p>
            <a:endParaRPr lang="en-US" dirty="0"/>
          </a:p>
          <a:p>
            <a:r>
              <a:rPr lang="en-US" dirty="0"/>
              <a:t>WARD CARE </a:t>
            </a:r>
          </a:p>
          <a:p>
            <a:endParaRPr lang="en-US" dirty="0"/>
          </a:p>
          <a:p>
            <a:r>
              <a:rPr lang="en-US" dirty="0"/>
              <a:t>REHABILITATION</a:t>
            </a:r>
          </a:p>
          <a:p>
            <a:pPr marL="0" indent="0">
              <a:buNone/>
            </a:pPr>
            <a:endParaRPr lang="en-US" dirty="0"/>
          </a:p>
          <a:p>
            <a:pPr marL="0" indent="0">
              <a:buNone/>
            </a:pPr>
            <a:r>
              <a:rPr lang="en-US" dirty="0"/>
              <a:t> </a:t>
            </a:r>
          </a:p>
          <a:p>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3458650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752600" y="685800"/>
            <a:ext cx="8915400" cy="1143000"/>
          </a:xfrm>
        </p:spPr>
        <p:txBody>
          <a:bodyPr>
            <a:normAutofit fontScale="90000"/>
          </a:bodyPr>
          <a:lstStyle/>
          <a:p>
            <a:pPr algn="ctr">
              <a:buNone/>
            </a:pPr>
            <a:r>
              <a:rPr lang="en-AU" b="1" dirty="0"/>
              <a:t>AASNS Neurotrauma Survey</a:t>
            </a:r>
            <a:br>
              <a:rPr lang="en-AU" b="1" dirty="0"/>
            </a:br>
            <a:r>
              <a:rPr lang="en-AU" b="1" dirty="0"/>
              <a:t>2016-2017</a:t>
            </a:r>
            <a:br>
              <a:rPr lang="en-AU" dirty="0"/>
            </a:br>
            <a:r>
              <a:rPr lang="en-AU" dirty="0"/>
              <a:t> </a:t>
            </a:r>
            <a:br>
              <a:rPr lang="en-AU" dirty="0"/>
            </a:br>
            <a:endParaRPr lang="en-AU" dirty="0"/>
          </a:p>
        </p:txBody>
      </p:sp>
      <p:sp>
        <p:nvSpPr>
          <p:cNvPr id="3" name="Content Placeholder 2"/>
          <p:cNvSpPr>
            <a:spLocks noGrp="1"/>
          </p:cNvSpPr>
          <p:nvPr>
            <p:ph sz="quarter" idx="1"/>
          </p:nvPr>
        </p:nvSpPr>
        <p:spPr>
          <a:xfrm>
            <a:off x="1981200" y="1981201"/>
            <a:ext cx="8229600" cy="4525963"/>
          </a:xfrm>
          <a:prstGeom prst="rect">
            <a:avLst/>
          </a:prstGeom>
        </p:spPr>
        <p:txBody>
          <a:bodyPr>
            <a:normAutofit lnSpcReduction="10000"/>
          </a:bodyPr>
          <a:lstStyle/>
          <a:p>
            <a:pPr marL="0" indent="0">
              <a:buNone/>
            </a:pPr>
            <a:r>
              <a:rPr lang="en-AU" sz="2400" dirty="0"/>
              <a:t> </a:t>
            </a:r>
          </a:p>
          <a:p>
            <a:pPr marL="0" indent="0">
              <a:lnSpc>
                <a:spcPct val="150000"/>
              </a:lnSpc>
              <a:buNone/>
            </a:pPr>
            <a:r>
              <a:rPr lang="en-AU" sz="1800" dirty="0"/>
              <a:t>northwest general hospital and research centre 	Peshawar	257</a:t>
            </a:r>
          </a:p>
          <a:p>
            <a:pPr marL="0" indent="0">
              <a:lnSpc>
                <a:spcPct val="150000"/>
              </a:lnSpc>
              <a:buNone/>
            </a:pPr>
            <a:r>
              <a:rPr lang="en-AU" sz="1800" dirty="0" err="1"/>
              <a:t>sms</a:t>
            </a:r>
            <a:r>
              <a:rPr lang="en-AU" sz="1800" dirty="0"/>
              <a:t> (</a:t>
            </a:r>
            <a:r>
              <a:rPr lang="en-AU" sz="1800" dirty="0" err="1"/>
              <a:t>sawai</a:t>
            </a:r>
            <a:r>
              <a:rPr lang="en-AU" sz="1800" dirty="0"/>
              <a:t> man </a:t>
            </a:r>
            <a:r>
              <a:rPr lang="en-AU" sz="1800" dirty="0" err="1"/>
              <a:t>singh</a:t>
            </a:r>
            <a:r>
              <a:rPr lang="en-AU" sz="1800" dirty="0"/>
              <a:t>)  medical college		</a:t>
            </a:r>
            <a:r>
              <a:rPr lang="en-AU" sz="1800" dirty="0" err="1"/>
              <a:t>Jaipur</a:t>
            </a:r>
            <a:r>
              <a:rPr lang="en-AU" sz="1800" dirty="0"/>
              <a:t> 		70</a:t>
            </a:r>
          </a:p>
          <a:p>
            <a:pPr marL="0" indent="0">
              <a:lnSpc>
                <a:spcPct val="150000"/>
              </a:lnSpc>
              <a:buNone/>
            </a:pPr>
            <a:r>
              <a:rPr lang="en-AU" sz="1800" dirty="0" err="1"/>
              <a:t>haji</a:t>
            </a:r>
            <a:r>
              <a:rPr lang="en-AU" sz="1800" dirty="0"/>
              <a:t> </a:t>
            </a:r>
            <a:r>
              <a:rPr lang="en-AU" sz="1800" dirty="0" err="1"/>
              <a:t>adam</a:t>
            </a:r>
            <a:r>
              <a:rPr lang="en-AU" sz="1800" dirty="0"/>
              <a:t> </a:t>
            </a:r>
            <a:r>
              <a:rPr lang="en-AU" sz="1800" dirty="0" err="1"/>
              <a:t>malik</a:t>
            </a:r>
            <a:r>
              <a:rPr lang="en-AU" sz="1800" dirty="0"/>
              <a:t> hospital				Medan 		65</a:t>
            </a:r>
          </a:p>
          <a:p>
            <a:pPr marL="0" indent="0">
              <a:lnSpc>
                <a:spcPct val="150000"/>
              </a:lnSpc>
              <a:buNone/>
            </a:pPr>
            <a:r>
              <a:rPr lang="en-AU" sz="1800" dirty="0" err="1"/>
              <a:t>dr</a:t>
            </a:r>
            <a:r>
              <a:rPr lang="en-AU" sz="1800" dirty="0"/>
              <a:t> </a:t>
            </a:r>
            <a:r>
              <a:rPr lang="en-AU" sz="1800" dirty="0" err="1"/>
              <a:t>soetomo</a:t>
            </a:r>
            <a:r>
              <a:rPr lang="en-AU" sz="1800" dirty="0"/>
              <a:t> general hospital 			Surabaya 	36</a:t>
            </a:r>
          </a:p>
          <a:p>
            <a:pPr marL="0" indent="0">
              <a:lnSpc>
                <a:spcPct val="150000"/>
              </a:lnSpc>
              <a:buNone/>
            </a:pPr>
            <a:r>
              <a:rPr lang="en-AU" sz="1800" dirty="0" err="1"/>
              <a:t>hasan</a:t>
            </a:r>
            <a:r>
              <a:rPr lang="en-AU" sz="1800" dirty="0"/>
              <a:t> </a:t>
            </a:r>
            <a:r>
              <a:rPr lang="en-AU" sz="1800" dirty="0" err="1"/>
              <a:t>sadikin</a:t>
            </a:r>
            <a:r>
              <a:rPr lang="en-AU" sz="1800" dirty="0"/>
              <a:t> 	hospital				Bandung   	70</a:t>
            </a:r>
          </a:p>
          <a:p>
            <a:pPr marL="0" indent="0">
              <a:lnSpc>
                <a:spcPct val="150000"/>
              </a:lnSpc>
              <a:buNone/>
            </a:pPr>
            <a:r>
              <a:rPr lang="en-AU" sz="1800" dirty="0" err="1"/>
              <a:t>rsup</a:t>
            </a:r>
            <a:r>
              <a:rPr lang="en-AU" sz="1800" dirty="0"/>
              <a:t> </a:t>
            </a:r>
            <a:r>
              <a:rPr lang="en-AU" sz="1800" dirty="0" err="1"/>
              <a:t>sanglah</a:t>
            </a:r>
            <a:r>
              <a:rPr lang="en-AU" sz="1800" dirty="0"/>
              <a:t> hospital  				</a:t>
            </a:r>
            <a:r>
              <a:rPr lang="en-AU" sz="1800" dirty="0" err="1"/>
              <a:t>Denpasar</a:t>
            </a:r>
            <a:r>
              <a:rPr lang="en-AU" sz="1800" dirty="0"/>
              <a:t> 	569</a:t>
            </a:r>
          </a:p>
          <a:p>
            <a:pPr marL="0" indent="0">
              <a:lnSpc>
                <a:spcPct val="150000"/>
              </a:lnSpc>
              <a:buNone/>
            </a:pPr>
            <a:r>
              <a:rPr lang="en-AU" sz="1800" dirty="0"/>
              <a:t>																1067</a:t>
            </a:r>
          </a:p>
          <a:p>
            <a:pPr marL="0" indent="0">
              <a:lnSpc>
                <a:spcPct val="150000"/>
              </a:lnSpc>
            </a:pPr>
            <a:endParaRPr lang="en-AU" sz="1800" dirty="0"/>
          </a:p>
        </p:txBody>
      </p:sp>
    </p:spTree>
    <p:extLst>
      <p:ext uri="{BB962C8B-B14F-4D97-AF65-F5344CB8AC3E}">
        <p14:creationId xmlns:p14="http://schemas.microsoft.com/office/powerpoint/2010/main" val="1898513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7498</TotalTime>
  <Words>2837</Words>
  <Application>Microsoft Macintosh PowerPoint</Application>
  <PresentationFormat>Widescreen</PresentationFormat>
  <Paragraphs>680</Paragraphs>
  <Slides>70</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Arial</vt:lpstr>
      <vt:lpstr>Arial Black</vt:lpstr>
      <vt:lpstr>Calibri</vt:lpstr>
      <vt:lpstr>Calibri Light</vt:lpstr>
      <vt:lpstr>Eras Bold ITC</vt:lpstr>
      <vt:lpstr>Tahoma</vt:lpstr>
      <vt:lpstr>Times New Roman</vt:lpstr>
      <vt:lpstr>Tw Cen MT</vt:lpstr>
      <vt:lpstr>Wingdings</vt:lpstr>
      <vt:lpstr>Office Theme</vt:lpstr>
      <vt:lpstr> </vt:lpstr>
      <vt:lpstr>Neurosurgical Cases: 13,000,000/year</vt:lpstr>
      <vt:lpstr>Neurosurgical Cases: 13,000,000/year</vt:lpstr>
      <vt:lpstr>PowerPoint Presentation</vt:lpstr>
      <vt:lpstr>PowerPoint Presentation</vt:lpstr>
      <vt:lpstr>PowerPoint Presentation</vt:lpstr>
      <vt:lpstr>PowerPoint Presentation</vt:lpstr>
      <vt:lpstr>               HOLISTIC APPROACH </vt:lpstr>
      <vt:lpstr>AASNS Neurotrauma Survey 2016-2017   </vt:lpstr>
      <vt:lpstr>PowerPoint Presentation</vt:lpstr>
      <vt:lpstr>ONE HELMET PROTECTS ALL</vt:lpstr>
      <vt:lpstr>PREVENTION IS BETTER THAN CURE</vt:lpstr>
      <vt:lpstr>PowerPoint Presentation</vt:lpstr>
      <vt:lpstr>PowerPoint Presentation</vt:lpstr>
      <vt:lpstr> </vt:lpstr>
      <vt:lpstr>Who provided emergency treatment at the scene of the injury? </vt:lpstr>
      <vt:lpstr>Did a nurse / doctor accompany the patient?</vt:lpstr>
      <vt:lpstr>Phases of Injury</vt:lpstr>
      <vt:lpstr>PowerPoint Presentation</vt:lpstr>
      <vt:lpstr>DURATION TO SURGERY</vt:lpstr>
      <vt:lpstr>MANAGEMENT</vt:lpstr>
      <vt:lpstr>PowerPoint Presentation</vt:lpstr>
      <vt:lpstr>Guidelines Setting the minimal standards of care from the accident site</vt:lpstr>
      <vt:lpstr>PowerPoint Presentation</vt:lpstr>
      <vt:lpstr>Assessment of need – the epidemiology of trauma- Guidelines need to look at:</vt:lpstr>
      <vt:lpstr>PowerPoint Presentation</vt:lpstr>
      <vt:lpstr>PowerPoint Presentation</vt:lpstr>
      <vt:lpstr>                   SCOPE OF GUIDELINES </vt:lpstr>
      <vt:lpstr>                        AREAS COVERED </vt:lpstr>
      <vt:lpstr>IN HOSPITAL MANAGEMENT GUIDED BY  :</vt:lpstr>
      <vt:lpstr>                      BRAIN TRAUMA FOUNDATION GUIDELINES                                          EVIDENCE BASED</vt:lpstr>
      <vt:lpstr>                           BTF RECOMMENDATIONS</vt:lpstr>
      <vt:lpstr>PowerPoint Presentation</vt:lpstr>
      <vt:lpstr>PowerPoint Presentation</vt:lpstr>
      <vt:lpstr>                     ICP MONITORING</vt:lpstr>
      <vt:lpstr>PowerPoint Presentation</vt:lpstr>
      <vt:lpstr>LMIC CRITICAL CARE </vt:lpstr>
      <vt:lpstr>                GUIDELINES FOR LMICs</vt:lpstr>
      <vt:lpstr>PowerPoint Presentation</vt:lpstr>
      <vt:lpstr>PowerPoint Presentation</vt:lpstr>
      <vt:lpstr>Consensus revised ice protocol  The CREVICE  protocol</vt:lpstr>
      <vt:lpstr>PowerPoint Presentation</vt:lpstr>
      <vt:lpstr>Indications for Decompressive Craniectomy </vt:lpstr>
      <vt:lpstr>               MANAGEMENT PROTOCOL                                 CREVICE </vt:lpstr>
      <vt:lpstr>                      MARSHALL GRADING   CISTERNS , MIDLINE SHIFT , MASS LESION </vt:lpstr>
      <vt:lpstr>PowerPoint Presentation</vt:lpstr>
      <vt:lpstr>PowerPoint Presentation</vt:lpstr>
      <vt:lpstr>Imaging schedule</vt:lpstr>
      <vt:lpstr>                                   Tier 1</vt:lpstr>
      <vt:lpstr>                                  Tier 2</vt:lpstr>
      <vt:lpstr>                                 Tier 3</vt:lpstr>
      <vt:lpstr>                                  TIER 4                     UNTESTED PROTOCOLS </vt:lpstr>
      <vt:lpstr>Escalating the tiered therapy</vt:lpstr>
      <vt:lpstr>PowerPoint Presentation</vt:lpstr>
      <vt:lpstr>PowerPoint Presentation</vt:lpstr>
      <vt:lpstr>PowerPoint Presentation</vt:lpstr>
      <vt:lpstr>PowerPoint Presentation</vt:lpstr>
      <vt:lpstr>PowerPoint Presentation</vt:lpstr>
      <vt:lpstr>REHABILITATION</vt:lpstr>
      <vt:lpstr>PowerPoint Presentation</vt:lpstr>
      <vt:lpstr>3. Creating a Vision </vt:lpstr>
      <vt:lpstr>Timeline</vt:lpstr>
      <vt:lpstr>PowerPoint Presentation</vt:lpstr>
      <vt:lpstr>Global Neurosurgery</vt:lpstr>
      <vt:lpstr>PowerPoint Presentation</vt:lpstr>
      <vt:lpstr>PowerPoint Presentation</vt:lpstr>
      <vt:lpstr>PowerPoint Presentation</vt:lpstr>
      <vt:lpstr>Support for the Local Surgeon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NEUROTRAUMA  MANAGEMENT        GUIDELINES FOR  LMICs </dc:title>
  <dc:creator>Microsoft Office User</dc:creator>
  <cp:lastModifiedBy>Jeanne Bray</cp:lastModifiedBy>
  <cp:revision>35</cp:revision>
  <dcterms:created xsi:type="dcterms:W3CDTF">2021-05-09T08:51:39Z</dcterms:created>
  <dcterms:modified xsi:type="dcterms:W3CDTF">2022-09-20T23:38:25Z</dcterms:modified>
</cp:coreProperties>
</file>